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50"/>
  </p:notesMasterIdLst>
  <p:handoutMasterIdLst>
    <p:handoutMasterId r:id="rId51"/>
  </p:handoutMasterIdLst>
  <p:sldIdLst>
    <p:sldId id="459" r:id="rId2"/>
    <p:sldId id="370" r:id="rId3"/>
    <p:sldId id="475" r:id="rId4"/>
    <p:sldId id="387" r:id="rId5"/>
    <p:sldId id="388" r:id="rId6"/>
    <p:sldId id="441" r:id="rId7"/>
    <p:sldId id="408" r:id="rId8"/>
    <p:sldId id="389" r:id="rId9"/>
    <p:sldId id="460" r:id="rId10"/>
    <p:sldId id="461" r:id="rId11"/>
    <p:sldId id="452" r:id="rId12"/>
    <p:sldId id="451" r:id="rId13"/>
    <p:sldId id="456" r:id="rId14"/>
    <p:sldId id="454" r:id="rId15"/>
    <p:sldId id="474" r:id="rId16"/>
    <p:sldId id="457" r:id="rId17"/>
    <p:sldId id="462" r:id="rId18"/>
    <p:sldId id="463" r:id="rId19"/>
    <p:sldId id="464" r:id="rId20"/>
    <p:sldId id="465" r:id="rId21"/>
    <p:sldId id="467" r:id="rId22"/>
    <p:sldId id="400" r:id="rId23"/>
    <p:sldId id="399" r:id="rId24"/>
    <p:sldId id="401" r:id="rId25"/>
    <p:sldId id="402" r:id="rId26"/>
    <p:sldId id="403" r:id="rId27"/>
    <p:sldId id="404" r:id="rId28"/>
    <p:sldId id="447" r:id="rId29"/>
    <p:sldId id="466" r:id="rId30"/>
    <p:sldId id="419" r:id="rId31"/>
    <p:sldId id="476" r:id="rId32"/>
    <p:sldId id="420" r:id="rId33"/>
    <p:sldId id="469" r:id="rId34"/>
    <p:sldId id="455" r:id="rId35"/>
    <p:sldId id="477" r:id="rId36"/>
    <p:sldId id="478" r:id="rId37"/>
    <p:sldId id="470" r:id="rId38"/>
    <p:sldId id="471" r:id="rId39"/>
    <p:sldId id="448" r:id="rId40"/>
    <p:sldId id="468" r:id="rId41"/>
    <p:sldId id="393" r:id="rId42"/>
    <p:sldId id="412" r:id="rId43"/>
    <p:sldId id="472" r:id="rId44"/>
    <p:sldId id="416" r:id="rId45"/>
    <p:sldId id="473" r:id="rId46"/>
    <p:sldId id="479" r:id="rId47"/>
    <p:sldId id="437" r:id="rId48"/>
    <p:sldId id="372" r:id="rId4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00FF00"/>
    <a:srgbClr val="0000FF"/>
    <a:srgbClr val="FFFF00"/>
    <a:srgbClr val="996633"/>
    <a:srgbClr val="00CCFF"/>
    <a:srgbClr val="FF0000"/>
    <a:srgbClr val="CC9900"/>
    <a:srgbClr val="FF33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19" autoAdjust="0"/>
    <p:restoredTop sz="94629" autoAdjust="0"/>
  </p:normalViewPr>
  <p:slideViewPr>
    <p:cSldViewPr>
      <p:cViewPr>
        <p:scale>
          <a:sx n="100" d="100"/>
          <a:sy n="100" d="100"/>
        </p:scale>
        <p:origin x="-120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3756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D66BF6B-420D-40AF-9452-1FACF74B7005}" type="datetimeFigureOut">
              <a:rPr lang="en-US"/>
              <a:pPr>
                <a:defRPr/>
              </a:pPr>
              <a:t>1/18/2014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5AD58B0-13F8-43DF-887C-069F602F1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72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defTabSz="913927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algn="r" defTabSz="913927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b" anchorCtr="0" compatLnSpc="1">
            <a:prstTxWarp prst="textNoShape">
              <a:avLst/>
            </a:prstTxWarp>
          </a:bodyPr>
          <a:lstStyle>
            <a:lvl1pPr defTabSz="913927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b" anchorCtr="0" compatLnSpc="1">
            <a:prstTxWarp prst="textNoShape">
              <a:avLst/>
            </a:prstTxWarp>
          </a:bodyPr>
          <a:lstStyle>
            <a:lvl1pPr algn="r" defTabSz="913927">
              <a:defRPr sz="1200">
                <a:cs typeface="+mn-cs"/>
              </a:defRPr>
            </a:lvl1pPr>
          </a:lstStyle>
          <a:p>
            <a:pPr>
              <a:defRPr/>
            </a:pPr>
            <a:fld id="{1999230A-6C48-4D34-B690-E2A8983DF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599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6540F6F-FE93-4F32-8BEC-D0B1B2F81507}" type="slidenum">
              <a:rPr lang="en-US" smtClean="0"/>
              <a:pPr eaLnBrk="1" hangingPunct="1">
                <a:defRPr/>
              </a:pPr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6540F6F-FE93-4F32-8BEC-D0B1B2F81507}" type="slidenum">
              <a:rPr lang="en-US" smtClean="0"/>
              <a:pPr eaLnBrk="1" hangingPunct="1">
                <a:defRPr/>
              </a:pPr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9540F2-59C8-468A-A7F3-6729F944F39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6971AE3-2350-452A-BCC4-729F2EB8145B}" type="datetimeFigureOut">
              <a:rPr lang="en-US"/>
              <a:pPr>
                <a:defRPr/>
              </a:pPr>
              <a:t>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A30976A-8317-41F7-82E0-E030E550B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57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FD1A5E0-6DC3-425E-BF2E-5A7B56ED9173}" type="datetimeFigureOut">
              <a:rPr lang="en-US"/>
              <a:pPr>
                <a:defRPr/>
              </a:pPr>
              <a:t>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84DBF04-588E-4E4F-86A8-A0BD1044A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9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54CD745-5D37-4A73-A39F-6DAC88893DC9}" type="datetimeFigureOut">
              <a:rPr lang="en-US"/>
              <a:pPr>
                <a:defRPr/>
              </a:pPr>
              <a:t>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93C3BBD-A768-4039-BEAC-EED6D1F01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98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335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302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603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455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090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492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F87DDA-4D21-4EFE-B93E-D52CF163E72F}" type="datetimeFigureOut">
              <a:rPr lang="en-US"/>
              <a:pPr>
                <a:defRPr/>
              </a:pPr>
              <a:t>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8DC40F3-73B2-444D-84A7-652460BB5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27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526D5EB-4BAA-4B93-A75D-34E6A0CD663C}" type="datetimeFigureOut">
              <a:rPr lang="en-US"/>
              <a:pPr>
                <a:defRPr/>
              </a:pPr>
              <a:t>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373972C-A347-4061-B3E3-6E0053A4D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2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549FD81-179A-4FFF-8D8A-38B95D66301E}" type="datetimeFigureOut">
              <a:rPr lang="en-US"/>
              <a:pPr>
                <a:defRPr/>
              </a:pPr>
              <a:t>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9FAB14A-B088-4B32-A6A3-6D29486CB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08DE9F4-8F55-437B-8860-74F2779B68C5}" type="datetimeFigureOut">
              <a:rPr lang="en-US"/>
              <a:pPr>
                <a:defRPr/>
              </a:pPr>
              <a:t>1/18/2014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1303DE5-6DF1-4BA3-A3FC-8276FDE56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1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2EFDBD5-B98B-44CC-ABA2-F070145F852B}" type="datetimeFigureOut">
              <a:rPr lang="en-US"/>
              <a:pPr>
                <a:defRPr/>
              </a:pPr>
              <a:t>1/18/2014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4530B51-A33A-4441-811D-9C99B30EF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80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470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F3C08EA-B90B-4753-80E5-01386FA9F225}" type="datetimeFigureOut">
              <a:rPr lang="en-US"/>
              <a:pPr>
                <a:defRPr/>
              </a:pPr>
              <a:t>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CE8DF7D-8056-445F-B546-A29670420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8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10FD180-8D50-4B5C-B85C-427317840A81}" type="datetimeFigureOut">
              <a:rPr lang="en-US"/>
              <a:pPr>
                <a:defRPr/>
              </a:pPr>
              <a:t>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E2BD7F-34F0-49D0-855A-4345AD897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7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15200" y="6323013"/>
            <a:ext cx="1616075" cy="33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2400" y="6019800"/>
            <a:ext cx="1447800" cy="71755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03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  <p:sldLayoutId id="2147484116" r:id="rId14"/>
    <p:sldLayoutId id="2147484117" r:id="rId15"/>
    <p:sldLayoutId id="2147484118" r:id="rId16"/>
    <p:sldLayoutId id="2147484119" r:id="rId1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18" Type="http://schemas.openxmlformats.org/officeDocument/2006/relationships/image" Target="../media/image10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17" Type="http://schemas.openxmlformats.org/officeDocument/2006/relationships/image" Target="../media/image100.jpeg"/><Relationship Id="rId2" Type="http://schemas.openxmlformats.org/officeDocument/2006/relationships/image" Target="../media/image85.jpeg"/><Relationship Id="rId16" Type="http://schemas.openxmlformats.org/officeDocument/2006/relationships/image" Target="../media/image99.jpeg"/><Relationship Id="rId20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5" Type="http://schemas.openxmlformats.org/officeDocument/2006/relationships/image" Target="../media/image98.jpeg"/><Relationship Id="rId10" Type="http://schemas.openxmlformats.org/officeDocument/2006/relationships/image" Target="../media/image93.jpeg"/><Relationship Id="rId19" Type="http://schemas.openxmlformats.org/officeDocument/2006/relationships/image" Target="../media/image102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Relationship Id="rId14" Type="http://schemas.openxmlformats.org/officeDocument/2006/relationships/image" Target="../media/image9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Relationship Id="rId9" Type="http://schemas.openxmlformats.org/officeDocument/2006/relationships/image" Target="../media/image1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129.png"/><Relationship Id="rId3" Type="http://schemas.openxmlformats.org/officeDocument/2006/relationships/image" Target="../media/image122.jpeg"/><Relationship Id="rId7" Type="http://schemas.openxmlformats.org/officeDocument/2006/relationships/image" Target="../media/image124.jpeg"/><Relationship Id="rId12" Type="http://schemas.microsoft.com/office/2007/relationships/hdphoto" Target="../media/hdphoto12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1.emf"/><Relationship Id="rId10" Type="http://schemas.openxmlformats.org/officeDocument/2006/relationships/image" Target="../media/image127.png"/><Relationship Id="rId4" Type="http://schemas.openxmlformats.org/officeDocument/2006/relationships/oleObject" Target="../embeddings/Microsoft_Word_97_-_2003_Document1.doc"/><Relationship Id="rId9" Type="http://schemas.openxmlformats.org/officeDocument/2006/relationships/image" Target="../media/image1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40.jpeg"/><Relationship Id="rId3" Type="http://schemas.openxmlformats.org/officeDocument/2006/relationships/image" Target="../media/image131.png"/><Relationship Id="rId7" Type="http://schemas.openxmlformats.org/officeDocument/2006/relationships/image" Target="../media/image134.jpeg"/><Relationship Id="rId12" Type="http://schemas.openxmlformats.org/officeDocument/2006/relationships/image" Target="../media/image139.jpeg"/><Relationship Id="rId2" Type="http://schemas.openxmlformats.org/officeDocument/2006/relationships/image" Target="../media/image130.png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11" Type="http://schemas.openxmlformats.org/officeDocument/2006/relationships/image" Target="../media/image138.png"/><Relationship Id="rId5" Type="http://schemas.openxmlformats.org/officeDocument/2006/relationships/image" Target="../media/image123.png"/><Relationship Id="rId15" Type="http://schemas.openxmlformats.org/officeDocument/2006/relationships/image" Target="../media/image142.jpeg"/><Relationship Id="rId10" Type="http://schemas.openxmlformats.org/officeDocument/2006/relationships/image" Target="../media/image137.png"/><Relationship Id="rId4" Type="http://schemas.openxmlformats.org/officeDocument/2006/relationships/image" Target="../media/image132.png"/><Relationship Id="rId9" Type="http://schemas.openxmlformats.org/officeDocument/2006/relationships/image" Target="../media/image136.jpeg"/><Relationship Id="rId14" Type="http://schemas.openxmlformats.org/officeDocument/2006/relationships/image" Target="../media/image1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Relationship Id="rId9" Type="http://schemas.openxmlformats.org/officeDocument/2006/relationships/image" Target="../media/image1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11" Type="http://schemas.openxmlformats.org/officeDocument/2006/relationships/image" Target="../media/image167.jpeg"/><Relationship Id="rId5" Type="http://schemas.openxmlformats.org/officeDocument/2006/relationships/image" Target="../media/image161.jpeg"/><Relationship Id="rId10" Type="http://schemas.openxmlformats.org/officeDocument/2006/relationships/image" Target="../media/image166.jpe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jpeg"/><Relationship Id="rId18" Type="http://schemas.microsoft.com/office/2007/relationships/hdphoto" Target="../media/hdphoto7.wdp"/><Relationship Id="rId3" Type="http://schemas.openxmlformats.org/officeDocument/2006/relationships/image" Target="../media/image8.jpeg"/><Relationship Id="rId21" Type="http://schemas.openxmlformats.org/officeDocument/2006/relationships/image" Target="../media/image20.png"/><Relationship Id="rId7" Type="http://schemas.openxmlformats.org/officeDocument/2006/relationships/image" Target="../media/image11.jpeg"/><Relationship Id="rId12" Type="http://schemas.microsoft.com/office/2007/relationships/hdphoto" Target="../media/hdphoto6.wdp"/><Relationship Id="rId17" Type="http://schemas.openxmlformats.org/officeDocument/2006/relationships/image" Target="../media/image18.jpeg"/><Relationship Id="rId2" Type="http://schemas.openxmlformats.org/officeDocument/2006/relationships/image" Target="../media/image7.jpeg"/><Relationship Id="rId16" Type="http://schemas.openxmlformats.org/officeDocument/2006/relationships/image" Target="../media/image17.jpeg"/><Relationship Id="rId20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3.jpeg"/><Relationship Id="rId24" Type="http://schemas.openxmlformats.org/officeDocument/2006/relationships/image" Target="../media/image23.png"/><Relationship Id="rId5" Type="http://schemas.openxmlformats.org/officeDocument/2006/relationships/image" Target="../media/image10.jpeg"/><Relationship Id="rId15" Type="http://schemas.openxmlformats.org/officeDocument/2006/relationships/image" Target="../media/image16.jpeg"/><Relationship Id="rId23" Type="http://schemas.openxmlformats.org/officeDocument/2006/relationships/image" Target="../media/image22.png"/><Relationship Id="rId10" Type="http://schemas.microsoft.com/office/2007/relationships/hdphoto" Target="../media/hdphoto5.wdp"/><Relationship Id="rId19" Type="http://schemas.openxmlformats.org/officeDocument/2006/relationships/image" Target="../media/image19.jpeg"/><Relationship Id="rId4" Type="http://schemas.openxmlformats.org/officeDocument/2006/relationships/image" Target="../media/image9.jpg"/><Relationship Id="rId9" Type="http://schemas.openxmlformats.org/officeDocument/2006/relationships/image" Target="../media/image12.jpeg"/><Relationship Id="rId14" Type="http://schemas.openxmlformats.org/officeDocument/2006/relationships/image" Target="../media/image15.jpeg"/><Relationship Id="rId22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12" Type="http://schemas.openxmlformats.org/officeDocument/2006/relationships/image" Target="../media/image178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jpeg"/><Relationship Id="rId11" Type="http://schemas.openxmlformats.org/officeDocument/2006/relationships/image" Target="../media/image177.png"/><Relationship Id="rId5" Type="http://schemas.openxmlformats.org/officeDocument/2006/relationships/image" Target="../media/image171.jpeg"/><Relationship Id="rId10" Type="http://schemas.openxmlformats.org/officeDocument/2006/relationships/image" Target="../media/image176.jpeg"/><Relationship Id="rId4" Type="http://schemas.openxmlformats.org/officeDocument/2006/relationships/image" Target="../media/image170.jpeg"/><Relationship Id="rId9" Type="http://schemas.openxmlformats.org/officeDocument/2006/relationships/image" Target="../media/image1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3.pn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9.pn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jpeg"/><Relationship Id="rId3" Type="http://schemas.openxmlformats.org/officeDocument/2006/relationships/image" Target="../media/image201.jpeg"/><Relationship Id="rId7" Type="http://schemas.openxmlformats.org/officeDocument/2006/relationships/image" Target="../media/image205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2.jpeg"/><Relationship Id="rId5" Type="http://schemas.openxmlformats.org/officeDocument/2006/relationships/image" Target="../media/image27.jpeg"/><Relationship Id="rId10" Type="http://schemas.microsoft.com/office/2007/relationships/hdphoto" Target="../media/hdphoto9.wdp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microsoft.com/office/2007/relationships/hdphoto" Target="../media/hdphoto13.wdp"/><Relationship Id="rId7" Type="http://schemas.openxmlformats.org/officeDocument/2006/relationships/image" Target="../media/image214.png"/><Relationship Id="rId12" Type="http://schemas.openxmlformats.org/officeDocument/2006/relationships/image" Target="../media/image217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microsoft.com/office/2007/relationships/hdphoto" Target="../media/hdphoto16.wdp"/><Relationship Id="rId5" Type="http://schemas.openxmlformats.org/officeDocument/2006/relationships/image" Target="../media/image213.png"/><Relationship Id="rId10" Type="http://schemas.openxmlformats.org/officeDocument/2006/relationships/image" Target="../media/image216.jpeg"/><Relationship Id="rId4" Type="http://schemas.openxmlformats.org/officeDocument/2006/relationships/image" Target="../media/image212.png"/><Relationship Id="rId9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13" Type="http://schemas.microsoft.com/office/2007/relationships/hdphoto" Target="../media/hdphoto15.wdp"/><Relationship Id="rId3" Type="http://schemas.openxmlformats.org/officeDocument/2006/relationships/image" Target="../media/image211.png"/><Relationship Id="rId7" Type="http://schemas.microsoft.com/office/2007/relationships/hdphoto" Target="../media/hdphoto14.wdp"/><Relationship Id="rId12" Type="http://schemas.openxmlformats.org/officeDocument/2006/relationships/image" Target="../media/image215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png"/><Relationship Id="rId11" Type="http://schemas.openxmlformats.org/officeDocument/2006/relationships/image" Target="../media/image220.png"/><Relationship Id="rId5" Type="http://schemas.openxmlformats.org/officeDocument/2006/relationships/image" Target="../media/image212.png"/><Relationship Id="rId15" Type="http://schemas.microsoft.com/office/2007/relationships/hdphoto" Target="../media/hdphoto16.wdp"/><Relationship Id="rId10" Type="http://schemas.openxmlformats.org/officeDocument/2006/relationships/image" Target="../media/image214.png"/><Relationship Id="rId4" Type="http://schemas.microsoft.com/office/2007/relationships/hdphoto" Target="../media/hdphoto13.wdp"/><Relationship Id="rId9" Type="http://schemas.microsoft.com/office/2007/relationships/hdphoto" Target="../media/hdphoto17.wdp"/><Relationship Id="rId14" Type="http://schemas.openxmlformats.org/officeDocument/2006/relationships/image" Target="../media/image21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eg"/><Relationship Id="rId3" Type="http://schemas.openxmlformats.org/officeDocument/2006/relationships/image" Target="../media/image222.png"/><Relationship Id="rId7" Type="http://schemas.openxmlformats.org/officeDocument/2006/relationships/image" Target="../media/image224.png"/><Relationship Id="rId12" Type="http://schemas.microsoft.com/office/2007/relationships/hdphoto" Target="../media/hdphoto21.wdp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11" Type="http://schemas.openxmlformats.org/officeDocument/2006/relationships/image" Target="../media/image227.png"/><Relationship Id="rId5" Type="http://schemas.openxmlformats.org/officeDocument/2006/relationships/image" Target="../media/image223.png"/><Relationship Id="rId10" Type="http://schemas.openxmlformats.org/officeDocument/2006/relationships/image" Target="../media/image226.jpeg"/><Relationship Id="rId4" Type="http://schemas.microsoft.com/office/2007/relationships/hdphoto" Target="../media/hdphoto18.wdp"/><Relationship Id="rId9" Type="http://schemas.microsoft.com/office/2007/relationships/hdphoto" Target="../media/hdphoto20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13" Type="http://schemas.openxmlformats.org/officeDocument/2006/relationships/image" Target="../media/image233.png"/><Relationship Id="rId3" Type="http://schemas.openxmlformats.org/officeDocument/2006/relationships/image" Target="../media/image221.png"/><Relationship Id="rId7" Type="http://schemas.microsoft.com/office/2007/relationships/hdphoto" Target="../media/hdphoto23.wdp"/><Relationship Id="rId12" Type="http://schemas.microsoft.com/office/2007/relationships/hdphoto" Target="../media/hdphoto24.wdp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11" Type="http://schemas.openxmlformats.org/officeDocument/2006/relationships/image" Target="../media/image232.jpeg"/><Relationship Id="rId5" Type="http://schemas.microsoft.com/office/2007/relationships/hdphoto" Target="../media/hdphoto22.wdp"/><Relationship Id="rId10" Type="http://schemas.openxmlformats.org/officeDocument/2006/relationships/image" Target="../media/image231.jpeg"/><Relationship Id="rId4" Type="http://schemas.openxmlformats.org/officeDocument/2006/relationships/image" Target="../media/image229.png"/><Relationship Id="rId9" Type="http://schemas.microsoft.com/office/2007/relationships/hdphoto" Target="../media/hdphoto19.wdp"/><Relationship Id="rId14" Type="http://schemas.microsoft.com/office/2007/relationships/hdphoto" Target="../media/hdphoto25.wdp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microsoft.com/office/2007/relationships/hdphoto" Target="../media/hdphoto26.wdp"/><Relationship Id="rId7" Type="http://schemas.openxmlformats.org/officeDocument/2006/relationships/image" Target="../media/image237.jpeg"/><Relationship Id="rId12" Type="http://schemas.microsoft.com/office/2007/relationships/hdphoto" Target="../media/hdphoto29.wdp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6.png"/><Relationship Id="rId11" Type="http://schemas.openxmlformats.org/officeDocument/2006/relationships/image" Target="../media/image240.png"/><Relationship Id="rId5" Type="http://schemas.microsoft.com/office/2007/relationships/hdphoto" Target="../media/hdphoto27.wdp"/><Relationship Id="rId10" Type="http://schemas.openxmlformats.org/officeDocument/2006/relationships/image" Target="../media/image239.jpeg"/><Relationship Id="rId4" Type="http://schemas.openxmlformats.org/officeDocument/2006/relationships/image" Target="../media/image235.png"/><Relationship Id="rId9" Type="http://schemas.openxmlformats.org/officeDocument/2006/relationships/image" Target="../media/image23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13" Type="http://schemas.openxmlformats.org/officeDocument/2006/relationships/image" Target="../media/image246.jpeg"/><Relationship Id="rId3" Type="http://schemas.microsoft.com/office/2007/relationships/hdphoto" Target="../media/hdphoto26.wdp"/><Relationship Id="rId7" Type="http://schemas.microsoft.com/office/2007/relationships/hdphoto" Target="../media/hdphoto30.wdp"/><Relationship Id="rId12" Type="http://schemas.openxmlformats.org/officeDocument/2006/relationships/image" Target="../media/image245.jpeg"/><Relationship Id="rId2" Type="http://schemas.openxmlformats.org/officeDocument/2006/relationships/image" Target="../media/image234.png"/><Relationship Id="rId16" Type="http://schemas.openxmlformats.org/officeDocument/2006/relationships/image" Target="../media/image2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png"/><Relationship Id="rId11" Type="http://schemas.openxmlformats.org/officeDocument/2006/relationships/image" Target="../media/image244.jpeg"/><Relationship Id="rId5" Type="http://schemas.microsoft.com/office/2007/relationships/hdphoto" Target="../media/hdphoto27.wdp"/><Relationship Id="rId15" Type="http://schemas.openxmlformats.org/officeDocument/2006/relationships/image" Target="../media/image248.jpeg"/><Relationship Id="rId10" Type="http://schemas.openxmlformats.org/officeDocument/2006/relationships/image" Target="../media/image243.jpg"/><Relationship Id="rId4" Type="http://schemas.openxmlformats.org/officeDocument/2006/relationships/image" Target="../media/image235.png"/><Relationship Id="rId9" Type="http://schemas.microsoft.com/office/2007/relationships/hdphoto" Target="../media/hdphoto31.wdp"/><Relationship Id="rId14" Type="http://schemas.openxmlformats.org/officeDocument/2006/relationships/image" Target="../media/image24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jpeg"/><Relationship Id="rId3" Type="http://schemas.openxmlformats.org/officeDocument/2006/relationships/image" Target="../media/image250.jpeg"/><Relationship Id="rId7" Type="http://schemas.openxmlformats.org/officeDocument/2006/relationships/image" Target="../media/image2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Relationship Id="rId9" Type="http://schemas.openxmlformats.org/officeDocument/2006/relationships/image" Target="../media/image25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image" Target="../media/image258.png"/><Relationship Id="rId7" Type="http://schemas.openxmlformats.org/officeDocument/2006/relationships/image" Target="../media/image262.pn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10" Type="http://schemas.openxmlformats.org/officeDocument/2006/relationships/image" Target="../media/image265.png"/><Relationship Id="rId4" Type="http://schemas.openxmlformats.org/officeDocument/2006/relationships/image" Target="../media/image259.jpeg"/><Relationship Id="rId9" Type="http://schemas.openxmlformats.org/officeDocument/2006/relationships/image" Target="../media/image2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9.png"/><Relationship Id="rId4" Type="http://schemas.openxmlformats.org/officeDocument/2006/relationships/image" Target="../media/image2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microsoft.com/office/2007/relationships/hdphoto" Target="../media/hdphoto32.wdp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3.png"/><Relationship Id="rId5" Type="http://schemas.openxmlformats.org/officeDocument/2006/relationships/image" Target="../media/image272.jpeg"/><Relationship Id="rId4" Type="http://schemas.openxmlformats.org/officeDocument/2006/relationships/image" Target="../media/image2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G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1.gif"/><Relationship Id="rId5" Type="http://schemas.openxmlformats.org/officeDocument/2006/relationships/image" Target="../media/image280.jpeg"/><Relationship Id="rId4" Type="http://schemas.openxmlformats.org/officeDocument/2006/relationships/image" Target="../media/image27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8.JPG"/><Relationship Id="rId5" Type="http://schemas.openxmlformats.org/officeDocument/2006/relationships/image" Target="../media/image283.png"/><Relationship Id="rId4" Type="http://schemas.openxmlformats.org/officeDocument/2006/relationships/image" Target="../media/image27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jpeg"/><Relationship Id="rId3" Type="http://schemas.openxmlformats.org/officeDocument/2006/relationships/image" Target="../media/image285.jpeg"/><Relationship Id="rId7" Type="http://schemas.openxmlformats.org/officeDocument/2006/relationships/image" Target="../media/image289.jpe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8.jpeg"/><Relationship Id="rId5" Type="http://schemas.openxmlformats.org/officeDocument/2006/relationships/image" Target="../media/image287.jpeg"/><Relationship Id="rId4" Type="http://schemas.openxmlformats.org/officeDocument/2006/relationships/image" Target="../media/image28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7" Type="http://schemas.microsoft.com/office/2007/relationships/hdphoto" Target="../media/hdphoto34.wdp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5.jpeg"/><Relationship Id="rId5" Type="http://schemas.openxmlformats.org/officeDocument/2006/relationships/image" Target="../media/image294.jpeg"/><Relationship Id="rId4" Type="http://schemas.openxmlformats.org/officeDocument/2006/relationships/image" Target="../media/image29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png"/><Relationship Id="rId13" Type="http://schemas.openxmlformats.org/officeDocument/2006/relationships/image" Target="../media/image307.png"/><Relationship Id="rId3" Type="http://schemas.openxmlformats.org/officeDocument/2006/relationships/image" Target="../media/image297.png"/><Relationship Id="rId7" Type="http://schemas.openxmlformats.org/officeDocument/2006/relationships/image" Target="../media/image301.png"/><Relationship Id="rId12" Type="http://schemas.openxmlformats.org/officeDocument/2006/relationships/image" Target="../media/image306.pn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0.jpg"/><Relationship Id="rId11" Type="http://schemas.openxmlformats.org/officeDocument/2006/relationships/image" Target="../media/image305.png"/><Relationship Id="rId5" Type="http://schemas.openxmlformats.org/officeDocument/2006/relationships/image" Target="../media/image299.png"/><Relationship Id="rId10" Type="http://schemas.openxmlformats.org/officeDocument/2006/relationships/image" Target="../media/image304.png"/><Relationship Id="rId4" Type="http://schemas.openxmlformats.org/officeDocument/2006/relationships/image" Target="../media/image298.png"/><Relationship Id="rId9" Type="http://schemas.openxmlformats.org/officeDocument/2006/relationships/image" Target="../media/image303.png"/><Relationship Id="rId14" Type="http://schemas.openxmlformats.org/officeDocument/2006/relationships/image" Target="../media/image30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g"/><Relationship Id="rId7" Type="http://schemas.microsoft.com/office/2007/relationships/hdphoto" Target="../media/hdphoto36.wdp"/><Relationship Id="rId2" Type="http://schemas.openxmlformats.org/officeDocument/2006/relationships/image" Target="../media/image3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2.jpeg"/><Relationship Id="rId5" Type="http://schemas.microsoft.com/office/2007/relationships/hdphoto" Target="../media/hdphoto35.wdp"/><Relationship Id="rId4" Type="http://schemas.openxmlformats.org/officeDocument/2006/relationships/image" Target="../media/image31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5" Type="http://schemas.openxmlformats.org/officeDocument/2006/relationships/image" Target="../media/image49.jpeg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G"/><Relationship Id="rId9" Type="http://schemas.openxmlformats.org/officeDocument/2006/relationships/image" Target="../media/image5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5" Type="http://schemas.openxmlformats.org/officeDocument/2006/relationships/image" Target="../media/image7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8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90500"/>
            <a:ext cx="2537812" cy="44196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8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599"/>
            <a:ext cx="2590800" cy="448033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6739"/>
            <a:ext cx="1024906" cy="985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90099"/>
            </a:solidFill>
          </a:ln>
          <a:effectLst/>
        </p:spPr>
      </p:pic>
      <p:sp>
        <p:nvSpPr>
          <p:cNvPr id="6" name="Rectangle 5"/>
          <p:cNvSpPr/>
          <p:nvPr/>
        </p:nvSpPr>
        <p:spPr>
          <a:xfrm rot="16200000">
            <a:off x="3421637" y="2102252"/>
            <a:ext cx="2308324" cy="476027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coolSlan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cap="none" spc="50" dirty="0" smtClean="0">
                <a:ln w="1270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doni MT Black" panose="02070A03080606020203" pitchFamily="18" charset="0"/>
              </a:rPr>
              <a:t>2014</a:t>
            </a:r>
            <a:endParaRPr lang="en-US" sz="13800" b="1" cap="none" spc="50" dirty="0">
              <a:ln w="12700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8481" y="381000"/>
            <a:ext cx="3137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Telling your story ….</a:t>
            </a:r>
            <a:endParaRPr lang="en-US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5632" y="1971675"/>
            <a:ext cx="3080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Selling your program!</a:t>
            </a:r>
            <a:endParaRPr lang="en-US" sz="4000" b="1" i="1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8892" y="5598586"/>
            <a:ext cx="86338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for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Winterfest</a:t>
            </a:r>
            <a:r>
              <a:rPr lang="en-US" sz="32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2014                                                                                   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Thomas F. Hazelton, CEO                                                                                                              Iowa’s County Conservation System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1" y="4772098"/>
            <a:ext cx="863128" cy="914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8988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857250"/>
            <a:ext cx="2111375" cy="1352550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17" descr="Burn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88" y="5805488"/>
            <a:ext cx="1049337" cy="827087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2836863"/>
            <a:ext cx="2032000" cy="135572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LOGO - IACCBE - New 20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1219200" cy="1155700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LOGO -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11700"/>
            <a:ext cx="1055688" cy="114300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IAN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787775"/>
            <a:ext cx="1219200" cy="82232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6" name="Text Box 9"/>
          <p:cNvSpPr txBox="1">
            <a:spLocks noChangeArrowheads="1"/>
          </p:cNvSpPr>
          <p:nvPr/>
        </p:nvSpPr>
        <p:spPr bwMode="auto">
          <a:xfrm>
            <a:off x="142875" y="3086100"/>
            <a:ext cx="1228725" cy="523875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FF00"/>
                </a:solidFill>
                <a:latin typeface="Baskerville Old Face" pitchFamily="18" charset="0"/>
              </a:rPr>
              <a:t>CCDA</a:t>
            </a:r>
          </a:p>
        </p:txBody>
      </p:sp>
      <p:sp>
        <p:nvSpPr>
          <p:cNvPr id="32777" name="WordArt 11"/>
          <p:cNvSpPr>
            <a:spLocks noChangeArrowheads="1" noChangeShapeType="1" noTextEdit="1"/>
          </p:cNvSpPr>
          <p:nvPr/>
        </p:nvSpPr>
        <p:spPr bwMode="auto">
          <a:xfrm>
            <a:off x="1362075" y="152400"/>
            <a:ext cx="7418388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Internal Associations</a:t>
            </a:r>
          </a:p>
        </p:txBody>
      </p:sp>
      <p:sp>
        <p:nvSpPr>
          <p:cNvPr id="32778" name="Text Box 12"/>
          <p:cNvSpPr txBox="1">
            <a:spLocks noChangeArrowheads="1"/>
          </p:cNvSpPr>
          <p:nvPr/>
        </p:nvSpPr>
        <p:spPr bwMode="auto">
          <a:xfrm>
            <a:off x="1574800" y="1927225"/>
            <a:ext cx="4800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FF00"/>
                </a:solidFill>
                <a:latin typeface="Bookman Old Style" pitchFamily="18" charset="0"/>
              </a:rPr>
              <a:t>IACCBE </a:t>
            </a:r>
            <a:r>
              <a:rPr lang="en-US" altLang="en-US">
                <a:solidFill>
                  <a:srgbClr val="FFFF00"/>
                </a:solidFill>
              </a:rPr>
              <a:t>– Iowa Association of County Conservation Board Employees                                 </a:t>
            </a:r>
            <a:r>
              <a:rPr lang="en-US" altLang="en-US">
                <a:solidFill>
                  <a:srgbClr val="00CCFF"/>
                </a:solidFill>
              </a:rPr>
              <a:t>574 members</a:t>
            </a:r>
          </a:p>
        </p:txBody>
      </p:sp>
      <p:sp>
        <p:nvSpPr>
          <p:cNvPr id="32779" name="Text Box 13"/>
          <p:cNvSpPr txBox="1">
            <a:spLocks noChangeArrowheads="1"/>
          </p:cNvSpPr>
          <p:nvPr/>
        </p:nvSpPr>
        <p:spPr bwMode="auto">
          <a:xfrm>
            <a:off x="1555750" y="2984500"/>
            <a:ext cx="48006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FF00"/>
                </a:solidFill>
                <a:latin typeface="Bookman Old Style" pitchFamily="18" charset="0"/>
              </a:rPr>
              <a:t>CCDA </a:t>
            </a:r>
            <a:r>
              <a:rPr lang="en-US" altLang="en-US">
                <a:solidFill>
                  <a:srgbClr val="FFFF00"/>
                </a:solidFill>
              </a:rPr>
              <a:t>– County Conservation                  Directors Association – </a:t>
            </a:r>
            <a:r>
              <a:rPr lang="en-US" altLang="en-US">
                <a:solidFill>
                  <a:srgbClr val="00CCFF"/>
                </a:solidFill>
              </a:rPr>
              <a:t>99 members</a:t>
            </a:r>
          </a:p>
        </p:txBody>
      </p:sp>
      <p:sp>
        <p:nvSpPr>
          <p:cNvPr id="32780" name="Text Box 14"/>
          <p:cNvSpPr txBox="1">
            <a:spLocks noChangeArrowheads="1"/>
          </p:cNvSpPr>
          <p:nvPr/>
        </p:nvSpPr>
        <p:spPr bwMode="auto">
          <a:xfrm>
            <a:off x="1524000" y="3832225"/>
            <a:ext cx="48006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FF00"/>
                </a:solidFill>
                <a:latin typeface="Bookman Old Style" pitchFamily="18" charset="0"/>
              </a:rPr>
              <a:t>IAN </a:t>
            </a:r>
            <a:r>
              <a:rPr lang="en-US" altLang="en-US">
                <a:solidFill>
                  <a:srgbClr val="FFFF00"/>
                </a:solidFill>
              </a:rPr>
              <a:t>– Iowa Association Naturalists                </a:t>
            </a:r>
            <a:r>
              <a:rPr lang="en-US" altLang="en-US">
                <a:solidFill>
                  <a:srgbClr val="00CCFF"/>
                </a:solidFill>
              </a:rPr>
              <a:t>150 members</a:t>
            </a:r>
          </a:p>
        </p:txBody>
      </p:sp>
      <p:sp>
        <p:nvSpPr>
          <p:cNvPr id="32781" name="Text Box 15"/>
          <p:cNvSpPr txBox="1">
            <a:spLocks noChangeArrowheads="1"/>
          </p:cNvSpPr>
          <p:nvPr/>
        </p:nvSpPr>
        <p:spPr bwMode="auto">
          <a:xfrm>
            <a:off x="1524000" y="4610100"/>
            <a:ext cx="4800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FF00"/>
                </a:solidFill>
                <a:latin typeface="Bookman Old Style" pitchFamily="18" charset="0"/>
              </a:rPr>
              <a:t>CCPOA </a:t>
            </a:r>
            <a:r>
              <a:rPr lang="en-US" altLang="en-US">
                <a:solidFill>
                  <a:srgbClr val="FFFF00"/>
                </a:solidFill>
              </a:rPr>
              <a:t>– County Conservation                     Peace Officers Association                                                  </a:t>
            </a:r>
            <a:r>
              <a:rPr lang="en-US" altLang="en-US">
                <a:solidFill>
                  <a:srgbClr val="00CCFF"/>
                </a:solidFill>
              </a:rPr>
              <a:t>160 members</a:t>
            </a:r>
          </a:p>
        </p:txBody>
      </p:sp>
      <p:sp>
        <p:nvSpPr>
          <p:cNvPr id="29708" name="Text Box 16"/>
          <p:cNvSpPr txBox="1">
            <a:spLocks noChangeArrowheads="1"/>
          </p:cNvSpPr>
          <p:nvPr/>
        </p:nvSpPr>
        <p:spPr bwMode="auto">
          <a:xfrm>
            <a:off x="2901948" y="5746749"/>
            <a:ext cx="3482976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0FF00"/>
                </a:solidFill>
                <a:latin typeface="Bookman Old Style" pitchFamily="18" charset="0"/>
              </a:rPr>
              <a:t>AFIRM </a:t>
            </a:r>
            <a:r>
              <a:rPr lang="en-US" dirty="0">
                <a:solidFill>
                  <a:srgbClr val="FFFF00"/>
                </a:solidFill>
              </a:rPr>
              <a:t>– </a:t>
            </a:r>
            <a:r>
              <a:rPr lang="en-US" dirty="0">
                <a:solidFill>
                  <a:srgbClr val="080808"/>
                </a:solidFill>
              </a:rPr>
              <a:t>Association for </a:t>
            </a:r>
            <a:r>
              <a:rPr lang="en-US" dirty="0" smtClean="0">
                <a:solidFill>
                  <a:srgbClr val="080808"/>
                </a:solidFill>
              </a:rPr>
              <a:t> Integrated </a:t>
            </a:r>
            <a:r>
              <a:rPr lang="en-US" dirty="0">
                <a:solidFill>
                  <a:srgbClr val="080808"/>
                </a:solidFill>
              </a:rPr>
              <a:t>Roadside Managers                                              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</a:rPr>
              <a:t>50 members</a:t>
            </a:r>
          </a:p>
        </p:txBody>
      </p:sp>
      <p:pic>
        <p:nvPicPr>
          <p:cNvPr id="32783" name="Picture 17" descr="Fall IAN 200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3787775"/>
            <a:ext cx="2514600" cy="105727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4" name="Picture 18" descr="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4610100"/>
            <a:ext cx="2514600" cy="121602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5" name="Picture 20" descr="GROUP - Photosho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51038"/>
            <a:ext cx="1676400" cy="1135062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6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5805488"/>
            <a:ext cx="1073150" cy="82867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7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571500"/>
            <a:ext cx="906462" cy="1130300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88" name="Text Box 12"/>
          <p:cNvSpPr txBox="1">
            <a:spLocks noChangeArrowheads="1"/>
          </p:cNvSpPr>
          <p:nvPr/>
        </p:nvSpPr>
        <p:spPr bwMode="auto">
          <a:xfrm>
            <a:off x="1584325" y="857250"/>
            <a:ext cx="4800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FF00"/>
                </a:solidFill>
                <a:latin typeface="Bookman Old Style" pitchFamily="18" charset="0"/>
              </a:rPr>
              <a:t>IACCB </a:t>
            </a:r>
            <a:r>
              <a:rPr lang="en-US" altLang="en-US">
                <a:solidFill>
                  <a:srgbClr val="FFFF00"/>
                </a:solidFill>
              </a:rPr>
              <a:t>– Iowa Association of County Conservation Boards                                      </a:t>
            </a:r>
            <a:r>
              <a:rPr lang="en-US" altLang="en-US">
                <a:solidFill>
                  <a:srgbClr val="00CCFF"/>
                </a:solidFill>
              </a:rPr>
              <a:t>594 members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228600" y="152400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i="1">
                <a:solidFill>
                  <a:srgbClr val="DDDDDD"/>
                </a:solidFill>
                <a:latin typeface="Palatino Linotype" pitchFamily="18" charset="0"/>
              </a:rPr>
              <a:t>Iowa’s County Conservation System – </a:t>
            </a:r>
            <a:r>
              <a:rPr lang="en-US" sz="2800" b="1">
                <a:solidFill>
                  <a:srgbClr val="00FF00"/>
                </a:solidFill>
                <a:latin typeface="Palatino Linotype" pitchFamily="18" charset="0"/>
              </a:rPr>
              <a:t>The FACTS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28600" y="762000"/>
            <a:ext cx="34290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>
                <a:solidFill>
                  <a:srgbClr val="00FF00"/>
                </a:solidFill>
                <a:latin typeface="Palatino Linotype" pitchFamily="18" charset="0"/>
              </a:rPr>
              <a:t>THE PEOPLE:</a:t>
            </a:r>
            <a:r>
              <a:rPr lang="en-US">
                <a:solidFill>
                  <a:srgbClr val="FFFF00"/>
                </a:solidFill>
              </a:rPr>
              <a:t>                                 - 495 Board Members                      -   99 Directors                                  - </a:t>
            </a:r>
            <a:r>
              <a:rPr lang="en-US" u="sng">
                <a:solidFill>
                  <a:srgbClr val="FFFF00"/>
                </a:solidFill>
              </a:rPr>
              <a:t>475 Employees</a:t>
            </a:r>
            <a:r>
              <a:rPr lang="en-US">
                <a:solidFill>
                  <a:srgbClr val="FFFF00"/>
                </a:solidFill>
              </a:rPr>
              <a:t>                             </a:t>
            </a:r>
            <a:r>
              <a:rPr lang="en-US">
                <a:solidFill>
                  <a:srgbClr val="00FF00"/>
                </a:solidFill>
              </a:rPr>
              <a:t>1,069 great people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28600" y="2438400"/>
            <a:ext cx="27432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>
                <a:solidFill>
                  <a:srgbClr val="00FF00"/>
                </a:solidFill>
                <a:latin typeface="Palatino Linotype" pitchFamily="18" charset="0"/>
              </a:rPr>
              <a:t>THE PLACES:</a:t>
            </a:r>
            <a:r>
              <a:rPr lang="en-US">
                <a:solidFill>
                  <a:srgbClr val="FFFF00"/>
                </a:solidFill>
              </a:rPr>
              <a:t>                                 - 193,624+ acres                                           - 1,832 parks, natural areas, preserves, historic sites, trails &amp; more!                    		</a:t>
            </a:r>
            <a:endParaRPr lang="en-US" sz="2000" b="1">
              <a:solidFill>
                <a:srgbClr val="00FF00"/>
              </a:solidFill>
            </a:endParaRPr>
          </a:p>
        </p:txBody>
      </p:sp>
      <p:grpSp>
        <p:nvGrpSpPr>
          <p:cNvPr id="6155" name="Group 11"/>
          <p:cNvGrpSpPr>
            <a:grpSpLocks/>
          </p:cNvGrpSpPr>
          <p:nvPr/>
        </p:nvGrpSpPr>
        <p:grpSpPr bwMode="auto">
          <a:xfrm>
            <a:off x="6400800" y="838200"/>
            <a:ext cx="2286000" cy="1357313"/>
            <a:chOff x="4128" y="528"/>
            <a:chExt cx="1440" cy="855"/>
          </a:xfrm>
        </p:grpSpPr>
        <p:pic>
          <p:nvPicPr>
            <p:cNvPr id="8223" name="Picture 8" descr="TRAIL - High Trestle 2011 - size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528"/>
              <a:ext cx="928" cy="619"/>
            </a:xfrm>
            <a:prstGeom prst="rect">
              <a:avLst/>
            </a:prstGeom>
            <a:noFill/>
            <a:ln w="1905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24" name="Picture 9" descr="TRAIL - WOODPECKER - Family at pos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528"/>
              <a:ext cx="468" cy="624"/>
            </a:xfrm>
            <a:prstGeom prst="rect">
              <a:avLst/>
            </a:prstGeom>
            <a:noFill/>
            <a:ln w="1905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25" name="Text Box 10"/>
            <p:cNvSpPr txBox="1">
              <a:spLocks noChangeArrowheads="1"/>
            </p:cNvSpPr>
            <p:nvPr/>
          </p:nvSpPr>
          <p:spPr bwMode="auto">
            <a:xfrm>
              <a:off x="4128" y="1152"/>
              <a:ext cx="14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1,536+ miles of trails</a:t>
              </a:r>
            </a:p>
          </p:txBody>
        </p:sp>
      </p:grpSp>
      <p:grpSp>
        <p:nvGrpSpPr>
          <p:cNvPr id="6162" name="Group 18"/>
          <p:cNvGrpSpPr>
            <a:grpSpLocks/>
          </p:cNvGrpSpPr>
          <p:nvPr/>
        </p:nvGrpSpPr>
        <p:grpSpPr bwMode="auto">
          <a:xfrm>
            <a:off x="2971800" y="1143000"/>
            <a:ext cx="2819400" cy="2378075"/>
            <a:chOff x="1824" y="528"/>
            <a:chExt cx="1776" cy="1498"/>
          </a:xfrm>
        </p:grpSpPr>
        <p:pic>
          <p:nvPicPr>
            <p:cNvPr id="8218" name="Picture 13" descr="HENRY - Nature Cent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32"/>
            <a:stretch>
              <a:fillRect/>
            </a:stretch>
          </p:blipFill>
          <p:spPr bwMode="auto">
            <a:xfrm>
              <a:off x="1824" y="528"/>
              <a:ext cx="945" cy="624"/>
            </a:xfrm>
            <a:prstGeom prst="rect">
              <a:avLst/>
            </a:prstGeom>
            <a:noFill/>
            <a:ln w="1905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19" name="Picture 16" descr="JACKSON CCB - Hurstville Cent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38" b="1895"/>
            <a:stretch>
              <a:fillRect/>
            </a:stretch>
          </p:blipFill>
          <p:spPr bwMode="auto">
            <a:xfrm>
              <a:off x="2736" y="1104"/>
              <a:ext cx="863" cy="559"/>
            </a:xfrm>
            <a:prstGeom prst="rect">
              <a:avLst/>
            </a:prstGeom>
            <a:noFill/>
            <a:ln w="1905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20" name="Picture 12" descr="BLD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528"/>
              <a:ext cx="864" cy="601"/>
            </a:xfrm>
            <a:prstGeom prst="rect">
              <a:avLst/>
            </a:prstGeom>
            <a:noFill/>
            <a:ln w="1905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21" name="Picture 14" descr="HARDIN - Center Display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50" b="13750"/>
            <a:stretch>
              <a:fillRect/>
            </a:stretch>
          </p:blipFill>
          <p:spPr bwMode="auto">
            <a:xfrm>
              <a:off x="1824" y="1147"/>
              <a:ext cx="912" cy="513"/>
            </a:xfrm>
            <a:prstGeom prst="rect">
              <a:avLst/>
            </a:prstGeom>
            <a:noFill/>
            <a:ln w="1905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22" name="Text Box 17"/>
            <p:cNvSpPr txBox="1">
              <a:spLocks noChangeArrowheads="1"/>
            </p:cNvSpPr>
            <p:nvPr/>
          </p:nvSpPr>
          <p:spPr bwMode="auto">
            <a:xfrm>
              <a:off x="1824" y="1680"/>
              <a:ext cx="1776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70 Education Centers             </a:t>
              </a:r>
              <a:r>
                <a:rPr lang="en-US" sz="1200">
                  <a:solidFill>
                    <a:schemeClr val="bg1"/>
                  </a:solidFill>
                </a:rPr>
                <a:t>(3 more under construction)</a:t>
              </a:r>
            </a:p>
          </p:txBody>
        </p:sp>
      </p:grpSp>
      <p:grpSp>
        <p:nvGrpSpPr>
          <p:cNvPr id="6167" name="Group 23"/>
          <p:cNvGrpSpPr>
            <a:grpSpLocks/>
          </p:cNvGrpSpPr>
          <p:nvPr/>
        </p:nvGrpSpPr>
        <p:grpSpPr bwMode="auto">
          <a:xfrm>
            <a:off x="6324600" y="2438400"/>
            <a:ext cx="2514600" cy="1281113"/>
            <a:chOff x="3744" y="1584"/>
            <a:chExt cx="1584" cy="807"/>
          </a:xfrm>
        </p:grpSpPr>
        <p:pic>
          <p:nvPicPr>
            <p:cNvPr id="8215" name="Picture 21" descr="GROUP CAMP - N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00"/>
            <a:stretch>
              <a:fillRect/>
            </a:stretch>
          </p:blipFill>
          <p:spPr bwMode="auto">
            <a:xfrm>
              <a:off x="4464" y="1584"/>
              <a:ext cx="864" cy="580"/>
            </a:xfrm>
            <a:prstGeom prst="rect">
              <a:avLst/>
            </a:prstGeom>
            <a:noFill/>
            <a:ln w="1905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16" name="Picture 20" descr="2006 - B-Loop w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584"/>
              <a:ext cx="756" cy="590"/>
            </a:xfrm>
            <a:prstGeom prst="rect">
              <a:avLst/>
            </a:prstGeom>
            <a:noFill/>
            <a:ln w="1905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17" name="Text Box 22"/>
            <p:cNvSpPr txBox="1">
              <a:spLocks noChangeArrowheads="1"/>
            </p:cNvSpPr>
            <p:nvPr/>
          </p:nvSpPr>
          <p:spPr bwMode="auto">
            <a:xfrm>
              <a:off x="3744" y="2160"/>
              <a:ext cx="15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10,507 campsites</a:t>
              </a:r>
            </a:p>
          </p:txBody>
        </p:sp>
      </p:grpSp>
      <p:grpSp>
        <p:nvGrpSpPr>
          <p:cNvPr id="6172" name="Group 28"/>
          <p:cNvGrpSpPr>
            <a:grpSpLocks/>
          </p:cNvGrpSpPr>
          <p:nvPr/>
        </p:nvGrpSpPr>
        <p:grpSpPr bwMode="auto">
          <a:xfrm>
            <a:off x="228600" y="4267200"/>
            <a:ext cx="2819400" cy="1357313"/>
            <a:chOff x="3696" y="2496"/>
            <a:chExt cx="1776" cy="855"/>
          </a:xfrm>
        </p:grpSpPr>
        <p:pic>
          <p:nvPicPr>
            <p:cNvPr id="8212" name="Picture 26" descr="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9"/>
            <a:stretch>
              <a:fillRect/>
            </a:stretch>
          </p:blipFill>
          <p:spPr bwMode="auto">
            <a:xfrm>
              <a:off x="4464" y="2496"/>
              <a:ext cx="984" cy="646"/>
            </a:xfrm>
            <a:prstGeom prst="rect">
              <a:avLst/>
            </a:prstGeom>
            <a:noFill/>
            <a:ln w="1905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13" name="Picture 24" descr="From SW corner - no restroom - PORCH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496"/>
              <a:ext cx="864" cy="648"/>
            </a:xfrm>
            <a:prstGeom prst="rect">
              <a:avLst/>
            </a:prstGeom>
            <a:noFill/>
            <a:ln w="1905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14" name="Text Box 27"/>
            <p:cNvSpPr txBox="1">
              <a:spLocks noChangeArrowheads="1"/>
            </p:cNvSpPr>
            <p:nvPr/>
          </p:nvSpPr>
          <p:spPr bwMode="auto">
            <a:xfrm>
              <a:off x="3696" y="3120"/>
              <a:ext cx="17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</a:rPr>
                <a:t>175 cabins in </a:t>
              </a:r>
              <a:r>
                <a:rPr lang="en-US" dirty="0" smtClean="0">
                  <a:solidFill>
                    <a:schemeClr val="bg1"/>
                  </a:solidFill>
                </a:rPr>
                <a:t>48 counties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180" name="Group 36"/>
          <p:cNvGrpSpPr>
            <a:grpSpLocks/>
          </p:cNvGrpSpPr>
          <p:nvPr/>
        </p:nvGrpSpPr>
        <p:grpSpPr bwMode="auto">
          <a:xfrm>
            <a:off x="3048000" y="3886200"/>
            <a:ext cx="3962400" cy="2613025"/>
            <a:chOff x="1008" y="2592"/>
            <a:chExt cx="2496" cy="1646"/>
          </a:xfrm>
        </p:grpSpPr>
        <p:pic>
          <p:nvPicPr>
            <p:cNvPr id="8205" name="Picture 33" descr="BLACKHAWK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06"/>
            <a:stretch>
              <a:fillRect/>
            </a:stretch>
          </p:blipFill>
          <p:spPr bwMode="auto">
            <a:xfrm>
              <a:off x="1968" y="3120"/>
              <a:ext cx="864" cy="623"/>
            </a:xfrm>
            <a:prstGeom prst="rect">
              <a:avLst/>
            </a:prstGeom>
            <a:noFill/>
            <a:ln w="1905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6" name="Picture 32" descr="JONES - Lin of Kids fishi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7"/>
            <a:stretch>
              <a:fillRect/>
            </a:stretch>
          </p:blipFill>
          <p:spPr bwMode="auto">
            <a:xfrm>
              <a:off x="1104" y="3120"/>
              <a:ext cx="864" cy="630"/>
            </a:xfrm>
            <a:prstGeom prst="rect">
              <a:avLst/>
            </a:prstGeom>
            <a:noFill/>
            <a:ln w="1905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7" name="Picture 31" descr="IDA CCB - Rhett w"/>
            <p:cNvPicPr>
              <a:picLocks noChangeAspect="1" noChangeArrowheads="1"/>
            </p:cNvPicPr>
            <p:nvPr/>
          </p:nvPicPr>
          <p:blipFill>
            <a:blip r:embed="rId14">
              <a:lum contras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9"/>
            <a:stretch>
              <a:fillRect/>
            </a:stretch>
          </p:blipFill>
          <p:spPr bwMode="auto">
            <a:xfrm>
              <a:off x="2640" y="2592"/>
              <a:ext cx="768" cy="570"/>
            </a:xfrm>
            <a:prstGeom prst="rect">
              <a:avLst/>
            </a:prstGeom>
            <a:noFill/>
            <a:ln w="1905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8" name="Picture 29" descr="Emmet CCB Blacksmithi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2592"/>
              <a:ext cx="864" cy="576"/>
            </a:xfrm>
            <a:prstGeom prst="rect">
              <a:avLst/>
            </a:prstGeom>
            <a:noFill/>
            <a:ln w="1905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9" name="Picture 30" descr="Palo Alto - Kids on Dock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592"/>
              <a:ext cx="768" cy="561"/>
            </a:xfrm>
            <a:prstGeom prst="rect">
              <a:avLst/>
            </a:prstGeom>
            <a:noFill/>
            <a:ln w="1905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10" name="Picture 34" descr="Buchanan - Youth hunti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65" b="4874"/>
            <a:stretch>
              <a:fillRect/>
            </a:stretch>
          </p:blipFill>
          <p:spPr bwMode="auto">
            <a:xfrm>
              <a:off x="2676" y="3168"/>
              <a:ext cx="732" cy="571"/>
            </a:xfrm>
            <a:prstGeom prst="rect">
              <a:avLst/>
            </a:prstGeom>
            <a:noFill/>
            <a:ln w="1905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11" name="Text Box 35"/>
            <p:cNvSpPr txBox="1">
              <a:spLocks noChangeArrowheads="1"/>
            </p:cNvSpPr>
            <p:nvPr/>
          </p:nvSpPr>
          <p:spPr bwMode="auto">
            <a:xfrm>
              <a:off x="1008" y="3744"/>
              <a:ext cx="2496" cy="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25,840 programs &amp; events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752,700 participants</a:t>
              </a:r>
            </a:p>
          </p:txBody>
        </p:sp>
      </p:grpSp>
      <p:pic>
        <p:nvPicPr>
          <p:cNvPr id="8202" name="Picture 38" descr="Van B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029200"/>
            <a:ext cx="1435100" cy="912813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9" descr="POTT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4114800"/>
            <a:ext cx="812800" cy="121920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37" descr="JACKSON CCB - Millrock School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/>
          <a:stretch>
            <a:fillRect/>
          </a:stretch>
        </p:blipFill>
        <p:spPr bwMode="auto">
          <a:xfrm>
            <a:off x="7745413" y="4060825"/>
            <a:ext cx="1236662" cy="82550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  <p:bldP spid="61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LOGO - Original - 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886200" cy="798513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10" descr="2009 TOURISM AW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 t="8267" r="5237"/>
          <a:stretch>
            <a:fillRect/>
          </a:stretch>
        </p:blipFill>
        <p:spPr bwMode="auto">
          <a:xfrm>
            <a:off x="7267575" y="4510088"/>
            <a:ext cx="1676400" cy="149542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14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00575"/>
            <a:ext cx="3962400" cy="5080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3014" name="Text Box 18"/>
          <p:cNvSpPr txBox="1">
            <a:spLocks noChangeArrowheads="1"/>
          </p:cNvSpPr>
          <p:nvPr/>
        </p:nvSpPr>
        <p:spPr bwMode="auto">
          <a:xfrm>
            <a:off x="4267200" y="3238500"/>
            <a:ext cx="3429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smtClean="0">
                <a:solidFill>
                  <a:schemeClr val="bg1"/>
                </a:solidFill>
              </a:rPr>
              <a:t>235,087 </a:t>
            </a:r>
            <a:r>
              <a:rPr lang="en-US" dirty="0">
                <a:solidFill>
                  <a:schemeClr val="bg1"/>
                </a:solidFill>
              </a:rPr>
              <a:t>visitors in </a:t>
            </a:r>
            <a:r>
              <a:rPr lang="en-US" dirty="0" smtClean="0">
                <a:solidFill>
                  <a:schemeClr val="bg1"/>
                </a:solidFill>
              </a:rPr>
              <a:t>June 2013   - </a:t>
            </a:r>
            <a:r>
              <a:rPr lang="en-US" dirty="0">
                <a:solidFill>
                  <a:schemeClr val="bg1"/>
                </a:solidFill>
              </a:rPr>
              <a:t>1.6 million+ visitors/year                             - 82 County Administrators                                            - $134,000 investment to date                            - NEW  Banner </a:t>
            </a:r>
            <a:r>
              <a:rPr lang="en-US" dirty="0" smtClean="0">
                <a:solidFill>
                  <a:schemeClr val="bg1"/>
                </a:solidFill>
              </a:rPr>
              <a:t>Advertisers                                            </a:t>
            </a:r>
            <a:r>
              <a:rPr lang="en-US" dirty="0">
                <a:solidFill>
                  <a:schemeClr val="bg1"/>
                </a:solidFill>
              </a:rPr>
              <a:t>- Free support                                                       - </a:t>
            </a:r>
            <a:r>
              <a:rPr lang="en-US" dirty="0" smtClean="0">
                <a:solidFill>
                  <a:schemeClr val="bg1"/>
                </a:solidFill>
              </a:rPr>
              <a:t>32,801 </a:t>
            </a:r>
            <a:r>
              <a:rPr lang="en-US" dirty="0">
                <a:solidFill>
                  <a:schemeClr val="bg1"/>
                </a:solidFill>
              </a:rPr>
              <a:t>registered users                                   - Database manipulation                                     </a:t>
            </a:r>
            <a:r>
              <a:rPr lang="en-US" dirty="0" smtClean="0">
                <a:solidFill>
                  <a:schemeClr val="bg1"/>
                </a:solidFill>
              </a:rPr>
              <a:t>- “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IACCB Portal</a:t>
            </a:r>
            <a:r>
              <a:rPr lang="en-US" dirty="0" smtClean="0">
                <a:solidFill>
                  <a:schemeClr val="bg1"/>
                </a:solidFill>
              </a:rPr>
              <a:t>” </a:t>
            </a:r>
            <a:r>
              <a:rPr lang="en-US" dirty="0">
                <a:solidFill>
                  <a:schemeClr val="bg1"/>
                </a:solidFill>
              </a:rPr>
              <a:t>in </a:t>
            </a:r>
            <a:r>
              <a:rPr lang="en-US" dirty="0" smtClean="0">
                <a:solidFill>
                  <a:schemeClr val="bg1"/>
                </a:solidFill>
              </a:rPr>
              <a:t>‘2013 </a:t>
            </a:r>
            <a:r>
              <a:rPr lang="en-US" i="1" dirty="0" smtClean="0">
                <a:solidFill>
                  <a:schemeClr val="bg1"/>
                </a:solidFill>
              </a:rPr>
              <a:t>(Statewide Intranet)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43015" name="Text Box 19"/>
          <p:cNvSpPr txBox="1">
            <a:spLocks noChangeArrowheads="1"/>
          </p:cNvSpPr>
          <p:nvPr/>
        </p:nvSpPr>
        <p:spPr bwMode="auto">
          <a:xfrm>
            <a:off x="152400" y="1066800"/>
            <a:ext cx="4343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i="1" dirty="0">
                <a:solidFill>
                  <a:srgbClr val="CC9900"/>
                </a:solidFill>
                <a:latin typeface="Palatino Linotype" pitchFamily="18" charset="0"/>
              </a:rPr>
              <a:t>Arrived on Internet in </a:t>
            </a:r>
            <a:r>
              <a:rPr lang="en-US" sz="2000" b="1" i="1" dirty="0">
                <a:solidFill>
                  <a:srgbClr val="FF9900"/>
                </a:solidFill>
                <a:latin typeface="Palatino Linotype" pitchFamily="18" charset="0"/>
              </a:rPr>
              <a:t>2006 </a:t>
            </a:r>
            <a:r>
              <a:rPr lang="en-US" sz="2000" b="1" i="1" dirty="0">
                <a:solidFill>
                  <a:srgbClr val="CC9900"/>
                </a:solidFill>
                <a:latin typeface="Palatino Linotype" pitchFamily="18" charset="0"/>
              </a:rPr>
              <a:t>Expanded statewide in </a:t>
            </a:r>
            <a:r>
              <a:rPr lang="en-US" sz="2000" b="1" i="1" dirty="0">
                <a:solidFill>
                  <a:srgbClr val="FF9900"/>
                </a:solidFill>
                <a:latin typeface="Palatino Linotype" pitchFamily="18" charset="0"/>
              </a:rPr>
              <a:t>2009</a:t>
            </a:r>
            <a:r>
              <a:rPr lang="en-US" sz="2000" b="1" i="1" dirty="0">
                <a:solidFill>
                  <a:srgbClr val="CC9900"/>
                </a:solidFill>
                <a:latin typeface="Palatino Linotype" pitchFamily="18" charset="0"/>
              </a:rPr>
              <a:t>              </a:t>
            </a:r>
            <a:r>
              <a:rPr lang="en-US" sz="2000" b="1" i="1" dirty="0" smtClean="0">
                <a:solidFill>
                  <a:srgbClr val="CC9900"/>
                </a:solidFill>
                <a:latin typeface="Palatino Linotype" pitchFamily="18" charset="0"/>
              </a:rPr>
              <a:t>FREE to all counties in </a:t>
            </a:r>
            <a:r>
              <a:rPr lang="en-US" sz="2000" b="1" i="1" dirty="0">
                <a:solidFill>
                  <a:srgbClr val="FF9900"/>
                </a:solidFill>
                <a:latin typeface="Palatino Linotype" pitchFamily="18" charset="0"/>
              </a:rPr>
              <a:t>2011</a:t>
            </a:r>
          </a:p>
        </p:txBody>
      </p:sp>
      <p:pic>
        <p:nvPicPr>
          <p:cNvPr id="430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57800"/>
            <a:ext cx="39624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95"/>
          <a:stretch>
            <a:fillRect/>
          </a:stretch>
        </p:blipFill>
        <p:spPr bwMode="auto">
          <a:xfrm>
            <a:off x="228600" y="2112963"/>
            <a:ext cx="3962400" cy="239712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94138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4371975" cy="297180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6110347"/>
            <a:ext cx="4410075" cy="619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3124200"/>
            <a:ext cx="6198394" cy="4793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isometricOffAxis1Top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304800" y="152400"/>
            <a:ext cx="8610600" cy="2819400"/>
          </a:xfrm>
          <a:prstGeom prst="cloudCallout">
            <a:avLst>
              <a:gd name="adj1" fmla="val 17908"/>
              <a:gd name="adj2" fmla="val 130345"/>
            </a:avLst>
          </a:prstGeom>
          <a:solidFill>
            <a:srgbClr val="FF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175">
                <a:solidFill>
                  <a:schemeClr val="tx1"/>
                </a:solidFill>
              </a:ln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649" y="1570567"/>
            <a:ext cx="4424901" cy="76632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6589" y="1371600"/>
            <a:ext cx="7847020" cy="1477328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anose="02020602080505020303" pitchFamily="18" charset="0"/>
              </a:rPr>
              <a:t>County Conservation</a:t>
            </a:r>
          </a:p>
          <a:p>
            <a:pPr algn="ctr">
              <a:defRPr/>
            </a:pPr>
            <a:r>
              <a:rPr lang="en-US" sz="5400" b="1" dirty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anose="02020602080505020303" pitchFamily="18" charset="0"/>
              </a:rPr>
              <a:t>CLOUD TECHNOLOGY</a:t>
            </a: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1" y="2209800"/>
            <a:ext cx="3343275" cy="33732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1828800" y="2667000"/>
            <a:ext cx="762000" cy="2743200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743200" y="2378075"/>
            <a:ext cx="1104900" cy="3489325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791200" y="2546350"/>
            <a:ext cx="490538" cy="3321050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495800" y="2819400"/>
            <a:ext cx="228600" cy="2278063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276600" y="2546350"/>
            <a:ext cx="228600" cy="3702050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162800" y="2336800"/>
            <a:ext cx="228600" cy="2827338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1905000" y="2336800"/>
            <a:ext cx="1044575" cy="3614738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438900" y="2209800"/>
            <a:ext cx="384175" cy="3200400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162550" y="2546350"/>
            <a:ext cx="0" cy="3489325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6172200" y="2441575"/>
            <a:ext cx="990600" cy="3384550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397125" y="2441575"/>
            <a:ext cx="193675" cy="3425825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124200" y="2546350"/>
            <a:ext cx="704850" cy="2863850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3848100" y="2581275"/>
            <a:ext cx="190500" cy="3649663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191000" y="3003550"/>
            <a:ext cx="114300" cy="2617788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281738" y="2441575"/>
            <a:ext cx="157162" cy="3425825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427538" y="2695575"/>
            <a:ext cx="449262" cy="3078163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876800" y="2730500"/>
            <a:ext cx="838200" cy="3043238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5334000" y="2581275"/>
            <a:ext cx="152400" cy="2371725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493838" y="2305050"/>
            <a:ext cx="563562" cy="3316288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7010400" y="2209800"/>
            <a:ext cx="114300" cy="3106738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4419600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6633"/>
            </a:solidFill>
            <a:miter lim="800000"/>
            <a:headEnd/>
            <a:tailEnd/>
          </a:ln>
          <a:effectLst/>
          <a:extLst/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679" y="2897359"/>
            <a:ext cx="4383536" cy="1276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6633"/>
            </a:solidFill>
            <a:miter lim="800000"/>
            <a:headEnd/>
            <a:tailEnd/>
          </a:ln>
          <a:effectLst/>
          <a:extLst/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66" y="3276600"/>
            <a:ext cx="4337668" cy="1871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6633"/>
            </a:solidFill>
            <a:miter lim="800000"/>
            <a:headEnd/>
            <a:tailEnd/>
          </a:ln>
          <a:effectLst/>
          <a:extLst/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4340440" cy="1654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6633"/>
            </a:solidFill>
            <a:miter lim="800000"/>
            <a:headEnd/>
            <a:tailEnd/>
          </a:ln>
          <a:effectLst/>
          <a:extLst/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4337415"/>
            <a:ext cx="4343400" cy="1804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6633"/>
            </a:solidFill>
            <a:miter lim="800000"/>
            <a:headEnd/>
            <a:tailEnd/>
          </a:ln>
          <a:effectLst/>
          <a:extLst/>
        </p:spPr>
      </p:pic>
      <p:sp>
        <p:nvSpPr>
          <p:cNvPr id="16392" name="TextBox 1"/>
          <p:cNvSpPr txBox="1">
            <a:spLocks noChangeArrowheads="1"/>
          </p:cNvSpPr>
          <p:nvPr/>
        </p:nvSpPr>
        <p:spPr bwMode="auto">
          <a:xfrm>
            <a:off x="202891" y="5147647"/>
            <a:ext cx="437863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i="1" u="sng" dirty="0">
                <a:solidFill>
                  <a:schemeClr val="bg1"/>
                </a:solidFill>
                <a:latin typeface="Palatino Linotype" pitchFamily="18" charset="0"/>
              </a:rPr>
              <a:t>Keeping 1,100 of us connected……</a:t>
            </a:r>
          </a:p>
          <a:p>
            <a:pPr algn="ctr" eaLnBrk="1" hangingPunct="1"/>
            <a:r>
              <a:rPr lang="en-US" sz="1200" b="1" dirty="0">
                <a:solidFill>
                  <a:schemeClr val="bg1"/>
                </a:solidFill>
                <a:latin typeface="Palatino Linotype" pitchFamily="18" charset="0"/>
              </a:rPr>
              <a:t>A county conservation “cloud” for storage, networking, sharing data/information &amp; promotion of statewide job opportunities. </a:t>
            </a:r>
            <a:endParaRPr lang="en-US" sz="1600" b="1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6240" cy="712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6633"/>
            </a:solidFill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6000" y="6324600"/>
            <a:ext cx="419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Launched in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August - December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LOGO - Facebook Find 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86200"/>
            <a:ext cx="2057400" cy="6175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4035" name="Object 8"/>
          <p:cNvGraphicFramePr>
            <a:graphicFrameLocks noChangeAspect="1"/>
          </p:cNvGraphicFramePr>
          <p:nvPr/>
        </p:nvGraphicFramePr>
        <p:xfrm>
          <a:off x="7010400" y="152400"/>
          <a:ext cx="1846263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Document" r:id="rId4" imgW="2281101" imgH="3762868" progId="Word.Document.8">
                  <p:embed/>
                </p:oleObj>
              </mc:Choice>
              <mc:Fallback>
                <p:oleObj name="Document" r:id="rId4" imgW="2281101" imgH="376286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983" t="4857" r="7983"/>
                      <a:stretch>
                        <a:fillRect/>
                      </a:stretch>
                    </p:blipFill>
                    <p:spPr bwMode="auto">
                      <a:xfrm>
                        <a:off x="7010400" y="152400"/>
                        <a:ext cx="1846263" cy="35814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9900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7" name="Picture 10" descr="TFI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830888"/>
            <a:ext cx="1371600" cy="798512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11" descr="LOGO - WIT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083175"/>
            <a:ext cx="1828800" cy="76200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Picture 12" descr="LOGO - CITR"/>
          <p:cNvPicPr>
            <a:picLocks noChangeAspect="1" noChangeArrowheads="1"/>
          </p:cNvPicPr>
          <p:nvPr/>
        </p:nvPicPr>
        <p:blipFill>
          <a:blip r:embed="rId8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845175"/>
            <a:ext cx="1133475" cy="82550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13" descr="LOGO - EITA -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5826125"/>
            <a:ext cx="987425" cy="84455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1" name="WordArt 14"/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62484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Marketing, Tourism </a:t>
            </a:r>
          </a:p>
          <a:p>
            <a:pPr algn="ctr"/>
            <a:r>
              <a:rPr lang="en-US" sz="3600" b="1" i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&amp; Promotion</a:t>
            </a:r>
          </a:p>
        </p:txBody>
      </p:sp>
      <p:sp>
        <p:nvSpPr>
          <p:cNvPr id="44042" name="Text Box 15"/>
          <p:cNvSpPr txBox="1">
            <a:spLocks noChangeArrowheads="1"/>
          </p:cNvSpPr>
          <p:nvPr/>
        </p:nvSpPr>
        <p:spPr bwMode="auto">
          <a:xfrm>
            <a:off x="228600" y="1752600"/>
            <a:ext cx="6400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 b="1" i="1">
                <a:solidFill>
                  <a:schemeClr val="bg1"/>
                </a:solidFill>
                <a:latin typeface="Palatino Linotype" pitchFamily="18" charset="0"/>
              </a:rPr>
              <a:t>on behalf of Iowa’s County Conservation System</a:t>
            </a:r>
          </a:p>
        </p:txBody>
      </p:sp>
      <p:sp>
        <p:nvSpPr>
          <p:cNvPr id="44043" name="Text Box 16"/>
          <p:cNvSpPr txBox="1">
            <a:spLocks noChangeArrowheads="1"/>
          </p:cNvSpPr>
          <p:nvPr/>
        </p:nvSpPr>
        <p:spPr bwMode="auto">
          <a:xfrm>
            <a:off x="152400" y="2179638"/>
            <a:ext cx="6705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u="sng">
                <a:solidFill>
                  <a:srgbClr val="00FF00"/>
                </a:solidFill>
                <a:latin typeface="Arial Rounded MT Bold" pitchFamily="34" charset="0"/>
              </a:rPr>
              <a:t>INTERNALLY</a:t>
            </a:r>
            <a:r>
              <a:rPr lang="en-US" sz="2400">
                <a:solidFill>
                  <a:srgbClr val="00FF00"/>
                </a:solidFill>
                <a:latin typeface="Arial Rounded MT Bold" pitchFamily="34" charset="0"/>
              </a:rPr>
              <a:t> </a:t>
            </a:r>
            <a:r>
              <a:rPr lang="en-US">
                <a:solidFill>
                  <a:srgbClr val="FFFF00"/>
                </a:solidFill>
              </a:rPr>
              <a:t>– </a:t>
            </a:r>
            <a:r>
              <a:rPr lang="en-US" b="1" i="1">
                <a:solidFill>
                  <a:srgbClr val="FFFF00"/>
                </a:solidFill>
                <a:latin typeface="Palatino Linotype" pitchFamily="18" charset="0"/>
              </a:rPr>
              <a:t>to Conservation Board members and staff, Board of Supervisors, Iowa State Association of Counties, Legislators &amp; other elected officials. </a:t>
            </a:r>
            <a:endParaRPr lang="en-US" u="sng">
              <a:solidFill>
                <a:srgbClr val="00FF00"/>
              </a:solidFill>
            </a:endParaRPr>
          </a:p>
        </p:txBody>
      </p:sp>
      <p:sp>
        <p:nvSpPr>
          <p:cNvPr id="44044" name="Text Box 17"/>
          <p:cNvSpPr txBox="1">
            <a:spLocks noChangeArrowheads="1"/>
          </p:cNvSpPr>
          <p:nvPr/>
        </p:nvSpPr>
        <p:spPr bwMode="auto">
          <a:xfrm>
            <a:off x="0" y="3276600"/>
            <a:ext cx="2819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u="sng" dirty="0">
                <a:solidFill>
                  <a:srgbClr val="00FF00"/>
                </a:solidFill>
                <a:latin typeface="Arial Rounded MT Bold" pitchFamily="34" charset="0"/>
              </a:rPr>
              <a:t>EXTERNALLY</a:t>
            </a:r>
            <a:r>
              <a:rPr lang="en-US" sz="2000" dirty="0">
                <a:solidFill>
                  <a:srgbClr val="00FF00"/>
                </a:solidFill>
                <a:latin typeface="Arial Rounded MT Bold" pitchFamily="34" charset="0"/>
              </a:rPr>
              <a:t> </a:t>
            </a:r>
            <a:r>
              <a:rPr lang="en-US" sz="1600" dirty="0">
                <a:solidFill>
                  <a:srgbClr val="FFFF00"/>
                </a:solidFill>
              </a:rPr>
              <a:t>– </a:t>
            </a:r>
            <a:r>
              <a:rPr lang="en-US" sz="1600" b="1" i="1" dirty="0">
                <a:solidFill>
                  <a:srgbClr val="FFFF00"/>
                </a:solidFill>
                <a:latin typeface="Palatino Linotype" pitchFamily="18" charset="0"/>
              </a:rPr>
              <a:t>to the Tourism Industry, local media outlets, industry partners, regional &amp; national travelers, and the general public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4046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68838"/>
            <a:ext cx="2057400" cy="1562100"/>
          </a:xfrm>
          <a:prstGeom prst="rect">
            <a:avLst/>
          </a:prstGeom>
          <a:noFill/>
          <a:ln w="28575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93" name="Picture 6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3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488531"/>
            <a:ext cx="1657399" cy="2143125"/>
          </a:xfrm>
          <a:prstGeom prst="rect">
            <a:avLst/>
          </a:prstGeom>
          <a:noFill/>
          <a:ln w="28575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96" name="Picture 6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3488530"/>
            <a:ext cx="1754490" cy="214312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7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573" y="3302439"/>
            <a:ext cx="2318627" cy="1580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632" y="3302439"/>
            <a:ext cx="2101735" cy="1875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  <p:pic>
        <p:nvPicPr>
          <p:cNvPr id="10244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2943225"/>
            <a:ext cx="2147887" cy="2944813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6" descr="TFI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4121150"/>
            <a:ext cx="1808163" cy="1052513"/>
          </a:xfrm>
          <a:prstGeom prst="rect">
            <a:avLst/>
          </a:prstGeom>
          <a:noFill/>
          <a:ln w="28575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AutoShape 8" descr="9k="/>
          <p:cNvSpPr>
            <a:spLocks noChangeAspect="1" noChangeArrowheads="1"/>
          </p:cNvSpPr>
          <p:nvPr/>
        </p:nvSpPr>
        <p:spPr bwMode="auto">
          <a:xfrm>
            <a:off x="3500438" y="2943225"/>
            <a:ext cx="21431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247" name="Picture 13" descr="LOGO - WIT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828800" cy="749300"/>
          </a:xfrm>
          <a:prstGeom prst="rect">
            <a:avLst/>
          </a:prstGeom>
          <a:noFill/>
          <a:ln w="28575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14" descr="LOGO - CIT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695575"/>
            <a:ext cx="1828800" cy="1330325"/>
          </a:xfrm>
          <a:prstGeom prst="rect">
            <a:avLst/>
          </a:prstGeom>
          <a:noFill/>
          <a:ln w="28575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16" descr="LOGO - EITA -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012825"/>
            <a:ext cx="1828800" cy="1560513"/>
          </a:xfrm>
          <a:prstGeom prst="rect">
            <a:avLst/>
          </a:prstGeom>
          <a:noFill/>
          <a:ln w="28575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92088"/>
            <a:ext cx="2162175" cy="820737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6496"/>
          <a:stretch>
            <a:fillRect/>
          </a:stretch>
        </p:blipFill>
        <p:spPr bwMode="auto">
          <a:xfrm>
            <a:off x="6796088" y="1219200"/>
            <a:ext cx="2147887" cy="146685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9" y="4700087"/>
            <a:ext cx="3014133" cy="477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  <a:extLst/>
        </p:spPr>
      </p:pic>
      <p:pic>
        <p:nvPicPr>
          <p:cNvPr id="10253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254" y="5326103"/>
            <a:ext cx="977900" cy="1430338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2" y="5334000"/>
            <a:ext cx="1362075" cy="143827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5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5334000"/>
            <a:ext cx="1485900" cy="143827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326103"/>
            <a:ext cx="832377" cy="832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90099"/>
            </a:solidFill>
          </a:ln>
          <a:effectLst/>
        </p:spPr>
      </p:pic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5465"/>
            <a:ext cx="4266364" cy="3081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  <p:sp>
        <p:nvSpPr>
          <p:cNvPr id="11" name="TextBox 10"/>
          <p:cNvSpPr txBox="1"/>
          <p:nvPr/>
        </p:nvSpPr>
        <p:spPr>
          <a:xfrm>
            <a:off x="2438400" y="1295400"/>
            <a:ext cx="16002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Three Mile Lake</a:t>
            </a:r>
          </a:p>
          <a:p>
            <a:pPr>
              <a:defRPr/>
            </a:pPr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Union County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2"/>
          <p:cNvSpPr txBox="1">
            <a:spLocks noChangeArrowheads="1"/>
          </p:cNvSpPr>
          <p:nvPr/>
        </p:nvSpPr>
        <p:spPr bwMode="auto">
          <a:xfrm rot="-5400000">
            <a:off x="875507" y="4841081"/>
            <a:ext cx="4587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/>
          </a:p>
        </p:txBody>
      </p:sp>
      <p:sp>
        <p:nvSpPr>
          <p:cNvPr id="47107" name="Text Box 13"/>
          <p:cNvSpPr txBox="1">
            <a:spLocks noChangeArrowheads="1"/>
          </p:cNvSpPr>
          <p:nvPr/>
        </p:nvSpPr>
        <p:spPr bwMode="auto">
          <a:xfrm rot="16200000">
            <a:off x="968375" y="5445919"/>
            <a:ext cx="1676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chemeClr val="bg1"/>
                </a:solidFill>
              </a:rPr>
              <a:t>Personnel Directory</a:t>
            </a:r>
          </a:p>
        </p:txBody>
      </p:sp>
      <p:sp>
        <p:nvSpPr>
          <p:cNvPr id="47108" name="Text Box 14"/>
          <p:cNvSpPr txBox="1">
            <a:spLocks noChangeArrowheads="1"/>
          </p:cNvSpPr>
          <p:nvPr/>
        </p:nvSpPr>
        <p:spPr bwMode="auto">
          <a:xfrm rot="-5400000">
            <a:off x="3596481" y="4958556"/>
            <a:ext cx="1676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chemeClr val="bg1"/>
                </a:solidFill>
              </a:rPr>
              <a:t>Salary Survey</a:t>
            </a:r>
          </a:p>
        </p:txBody>
      </p:sp>
      <p:sp>
        <p:nvSpPr>
          <p:cNvPr id="47109" name="Text Box 15"/>
          <p:cNvSpPr txBox="1">
            <a:spLocks noChangeArrowheads="1"/>
          </p:cNvSpPr>
          <p:nvPr/>
        </p:nvSpPr>
        <p:spPr bwMode="auto">
          <a:xfrm rot="-5400000">
            <a:off x="-1173162" y="2377281"/>
            <a:ext cx="3124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chemeClr val="bg1"/>
                </a:solidFill>
              </a:rPr>
              <a:t>Quarterly Board Member Magazine</a:t>
            </a:r>
          </a:p>
        </p:txBody>
      </p:sp>
      <p:sp>
        <p:nvSpPr>
          <p:cNvPr id="47110" name="Text Box 16"/>
          <p:cNvSpPr txBox="1">
            <a:spLocks noChangeArrowheads="1"/>
          </p:cNvSpPr>
          <p:nvPr/>
        </p:nvSpPr>
        <p:spPr bwMode="auto">
          <a:xfrm rot="-5400000">
            <a:off x="1775619" y="2796381"/>
            <a:ext cx="3124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chemeClr val="bg1"/>
                </a:solidFill>
              </a:rPr>
              <a:t>Legislative Newsletters </a:t>
            </a:r>
            <a:r>
              <a:rPr lang="en-US" altLang="en-US" sz="1200" b="1" i="1" dirty="0">
                <a:solidFill>
                  <a:schemeClr val="bg1"/>
                </a:solidFill>
              </a:rPr>
              <a:t>(during session)</a:t>
            </a:r>
          </a:p>
        </p:txBody>
      </p:sp>
      <p:sp>
        <p:nvSpPr>
          <p:cNvPr id="47111" name="Text Box 17"/>
          <p:cNvSpPr txBox="1">
            <a:spLocks noChangeArrowheads="1"/>
          </p:cNvSpPr>
          <p:nvPr/>
        </p:nvSpPr>
        <p:spPr bwMode="auto">
          <a:xfrm rot="-5400000">
            <a:off x="5109369" y="1234281"/>
            <a:ext cx="2286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chemeClr val="bg1"/>
                </a:solidFill>
              </a:rPr>
              <a:t>Periodic IACCB Newsletters</a:t>
            </a:r>
          </a:p>
        </p:txBody>
      </p:sp>
      <p:sp>
        <p:nvSpPr>
          <p:cNvPr id="47112" name="Text Box 18"/>
          <p:cNvSpPr txBox="1">
            <a:spLocks noChangeArrowheads="1"/>
          </p:cNvSpPr>
          <p:nvPr/>
        </p:nvSpPr>
        <p:spPr bwMode="auto">
          <a:xfrm rot="-5400000">
            <a:off x="5453858" y="4248944"/>
            <a:ext cx="3124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chemeClr val="bg1"/>
                </a:solidFill>
              </a:rPr>
              <a:t>Guide to Outdoor Adventure</a:t>
            </a:r>
          </a:p>
        </p:txBody>
      </p:sp>
      <p:sp>
        <p:nvSpPr>
          <p:cNvPr id="47113" name="WordArt 19"/>
          <p:cNvSpPr>
            <a:spLocks noChangeArrowheads="1" noChangeShapeType="1" noTextEdit="1"/>
          </p:cNvSpPr>
          <p:nvPr/>
        </p:nvSpPr>
        <p:spPr bwMode="auto">
          <a:xfrm>
            <a:off x="304800" y="533400"/>
            <a:ext cx="5029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Publications</a:t>
            </a:r>
          </a:p>
        </p:txBody>
      </p:sp>
      <p:sp>
        <p:nvSpPr>
          <p:cNvPr id="47114" name="Text Box 20"/>
          <p:cNvSpPr txBox="1">
            <a:spLocks noChangeArrowheads="1"/>
          </p:cNvSpPr>
          <p:nvPr/>
        </p:nvSpPr>
        <p:spPr bwMode="auto">
          <a:xfrm>
            <a:off x="304800" y="1524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/>
          </a:p>
        </p:txBody>
      </p:sp>
      <p:sp>
        <p:nvSpPr>
          <p:cNvPr id="47115" name="Text Box 21"/>
          <p:cNvSpPr txBox="1">
            <a:spLocks noChangeArrowheads="1"/>
          </p:cNvSpPr>
          <p:nvPr/>
        </p:nvSpPr>
        <p:spPr bwMode="auto">
          <a:xfrm>
            <a:off x="228600" y="0"/>
            <a:ext cx="304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>
                <a:solidFill>
                  <a:schemeClr val="bg1"/>
                </a:solidFill>
                <a:latin typeface="Palatino Linotype" pitchFamily="18" charset="0"/>
              </a:rPr>
              <a:t>IACCB</a:t>
            </a:r>
          </a:p>
        </p:txBody>
      </p:sp>
      <p:pic>
        <p:nvPicPr>
          <p:cNvPr id="471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76375"/>
            <a:ext cx="2393950" cy="3095625"/>
          </a:xfrm>
          <a:prstGeom prst="rect">
            <a:avLst/>
          </a:prstGeom>
          <a:noFill/>
          <a:ln w="28575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1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47800"/>
            <a:ext cx="2390775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4963"/>
            <a:ext cx="2408238" cy="314007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1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7" y="4868863"/>
            <a:ext cx="2286000" cy="155257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2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76800"/>
            <a:ext cx="2200275" cy="1544638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21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790950"/>
            <a:ext cx="1781175" cy="2335213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 descr="FRIDAY - BBQ - POE Cabin displ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14750"/>
            <a:ext cx="1981200" cy="1485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  <a:extLst/>
        </p:spPr>
      </p:pic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228600" y="990600"/>
            <a:ext cx="32004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2010 – Pottawattamie             2011 – Buchanan                   2012 – Honey Creek</a:t>
            </a:r>
            <a:r>
              <a:rPr lang="en-US" altLang="en-US" sz="1400">
                <a:solidFill>
                  <a:schemeClr val="bg1"/>
                </a:solidFill>
              </a:rPr>
              <a:t>             </a:t>
            </a:r>
            <a:r>
              <a:rPr lang="en-US" altLang="en-US">
                <a:solidFill>
                  <a:schemeClr val="bg1"/>
                </a:solidFill>
              </a:rPr>
              <a:t>2013 – Clay, O’Brien, Palo Alto , Dickinson               </a:t>
            </a:r>
            <a:r>
              <a:rPr lang="en-US" altLang="en-US" b="1">
                <a:solidFill>
                  <a:srgbClr val="00FF00"/>
                </a:solidFill>
              </a:rPr>
              <a:t>2014 – Woodbury                 </a:t>
            </a:r>
            <a:r>
              <a:rPr lang="en-US" altLang="en-US">
                <a:solidFill>
                  <a:schemeClr val="bg1"/>
                </a:solidFill>
              </a:rPr>
              <a:t>2015 – Linn                             2016 – Hamilton                          2017 - Clinton</a:t>
            </a:r>
          </a:p>
        </p:txBody>
      </p:sp>
      <p:pic>
        <p:nvPicPr>
          <p:cNvPr id="31748" name="Picture 6" descr="AUCTION - Overview 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981574"/>
            <a:ext cx="2095500" cy="1571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  <a:extLst/>
        </p:spPr>
      </p:pic>
      <p:pic>
        <p:nvPicPr>
          <p:cNvPr id="31749" name="Picture 9" descr="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962400"/>
            <a:ext cx="1276350" cy="2095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  <a:extLst/>
        </p:spPr>
      </p:pic>
      <p:pic>
        <p:nvPicPr>
          <p:cNvPr id="31750" name="Picture 10" descr="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876800"/>
            <a:ext cx="2667000" cy="177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  <a:extLst/>
        </p:spPr>
      </p:pic>
      <p:pic>
        <p:nvPicPr>
          <p:cNvPr id="31751" name="Picture 11" descr="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8600"/>
            <a:ext cx="2590800" cy="1674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  <a:extLst/>
        </p:spPr>
      </p:pic>
      <p:pic>
        <p:nvPicPr>
          <p:cNvPr id="31754" name="Picture 14" descr="ICE CAVE - Decora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695700"/>
            <a:ext cx="1165225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  <a:extLst/>
        </p:spPr>
      </p:pic>
      <p:sp>
        <p:nvSpPr>
          <p:cNvPr id="48137" name="Text Box 15"/>
          <p:cNvSpPr txBox="1">
            <a:spLocks noChangeArrowheads="1"/>
          </p:cNvSpPr>
          <p:nvPr/>
        </p:nvSpPr>
        <p:spPr bwMode="auto">
          <a:xfrm>
            <a:off x="152400" y="152400"/>
            <a:ext cx="3276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FF00"/>
                </a:solidFill>
                <a:latin typeface="Palatino Linotype" pitchFamily="18" charset="0"/>
              </a:rPr>
              <a:t>IACCB ANNUAL FALL CONFERENCE</a:t>
            </a:r>
          </a:p>
        </p:txBody>
      </p:sp>
      <p:sp>
        <p:nvSpPr>
          <p:cNvPr id="48138" name="Text Box 16"/>
          <p:cNvSpPr txBox="1">
            <a:spLocks noChangeArrowheads="1"/>
          </p:cNvSpPr>
          <p:nvPr/>
        </p:nvSpPr>
        <p:spPr bwMode="auto">
          <a:xfrm>
            <a:off x="3048000" y="2057400"/>
            <a:ext cx="40386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000">
                <a:solidFill>
                  <a:srgbClr val="FF9900"/>
                </a:solidFill>
                <a:latin typeface="Palatino Linotype" pitchFamily="18" charset="0"/>
              </a:rPr>
              <a:t> Board &amp; Staff Education                                   - Peer Networking                                 - Tour other county facilities                   - IACCB Annual Meeting                  - Fund raising ideas                                 - Current trends with Exhibitors &amp; Vendors                                                        - IACCB underwriting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70" y="228600"/>
            <a:ext cx="2511559" cy="1674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" t="8670" r="269"/>
          <a:stretch/>
        </p:blipFill>
        <p:spPr>
          <a:xfrm>
            <a:off x="6556375" y="2057400"/>
            <a:ext cx="2362200" cy="1438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00" y="3500438"/>
            <a:ext cx="1877600" cy="1251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32770" name="Picture 5" descr="BUTTERF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1746250"/>
            <a:ext cx="3098800" cy="187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  <a:extLst/>
        </p:spPr>
      </p:pic>
      <p:pic>
        <p:nvPicPr>
          <p:cNvPr id="49156" name="Picture 6" descr="REIMAN GARDENS HEA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63000" cy="817563"/>
          </a:xfrm>
          <a:prstGeom prst="rect">
            <a:avLst/>
          </a:prstGeom>
          <a:noFill/>
          <a:ln w="19050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Text Box 7"/>
          <p:cNvSpPr txBox="1">
            <a:spLocks noChangeArrowheads="1"/>
          </p:cNvSpPr>
          <p:nvPr/>
        </p:nvSpPr>
        <p:spPr bwMode="auto">
          <a:xfrm>
            <a:off x="6248400" y="1173163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i="1" dirty="0" smtClean="0">
                <a:solidFill>
                  <a:schemeClr val="bg1"/>
                </a:solidFill>
                <a:latin typeface="Palatino Linotype" pitchFamily="18" charset="0"/>
              </a:rPr>
              <a:t>April 5, 2014</a:t>
            </a:r>
            <a:endParaRPr lang="en-US" altLang="en-US" sz="2400" b="1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49158" name="Text Box 10"/>
          <p:cNvSpPr txBox="1">
            <a:spLocks noChangeArrowheads="1"/>
          </p:cNvSpPr>
          <p:nvPr/>
        </p:nvSpPr>
        <p:spPr bwMode="auto">
          <a:xfrm>
            <a:off x="381000" y="1143000"/>
            <a:ext cx="609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CCFF"/>
                </a:solidFill>
                <a:latin typeface="Baskerville Old Face" pitchFamily="18" charset="0"/>
              </a:rPr>
              <a:t>Annual IACCB Spring Workshop</a:t>
            </a:r>
          </a:p>
        </p:txBody>
      </p:sp>
      <p:sp>
        <p:nvSpPr>
          <p:cNvPr id="49159" name="Text Box 13"/>
          <p:cNvSpPr txBox="1">
            <a:spLocks noChangeArrowheads="1"/>
          </p:cNvSpPr>
          <p:nvPr/>
        </p:nvSpPr>
        <p:spPr bwMode="auto">
          <a:xfrm>
            <a:off x="720725" y="1600200"/>
            <a:ext cx="525780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- Held on a Saturday  </a:t>
            </a:r>
            <a:r>
              <a:rPr lang="en-US" altLang="en-US" sz="1400">
                <a:solidFill>
                  <a:schemeClr val="bg1"/>
                </a:solidFill>
              </a:rPr>
              <a:t>(1 day w/travel time)</a:t>
            </a:r>
            <a:r>
              <a:rPr lang="en-US" altLang="en-US">
                <a:solidFill>
                  <a:schemeClr val="bg1"/>
                </a:solidFill>
              </a:rPr>
              <a:t>                                                        - Cost effective </a:t>
            </a:r>
            <a:r>
              <a:rPr lang="en-US" altLang="en-US" sz="1400" b="1">
                <a:solidFill>
                  <a:srgbClr val="00FF00"/>
                </a:solidFill>
              </a:rPr>
              <a:t>(FREE)                                                                              </a:t>
            </a:r>
            <a:r>
              <a:rPr lang="en-US" altLang="en-US">
                <a:solidFill>
                  <a:schemeClr val="bg1"/>
                </a:solidFill>
              </a:rPr>
              <a:t>- Unique locations </a:t>
            </a:r>
            <a:r>
              <a:rPr lang="en-US" altLang="en-US" sz="1400">
                <a:solidFill>
                  <a:schemeClr val="bg1"/>
                </a:solidFill>
              </a:rPr>
              <a:t>(smaller groups)</a:t>
            </a:r>
            <a:r>
              <a:rPr lang="en-US" altLang="en-US">
                <a:solidFill>
                  <a:schemeClr val="bg1"/>
                </a:solidFill>
              </a:rPr>
              <a:t>                                        - Timely topics / concurrent sessions                                 - Networking w/peers &amp; professionals                                         - Financial support from state association</a:t>
            </a:r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32775" name="Picture 15" descr="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24363"/>
            <a:ext cx="2133600" cy="1466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  <a:extLst/>
        </p:spPr>
      </p:pic>
      <p:sp>
        <p:nvSpPr>
          <p:cNvPr id="2" name="TextBox 1"/>
          <p:cNvSpPr txBox="1"/>
          <p:nvPr/>
        </p:nvSpPr>
        <p:spPr>
          <a:xfrm>
            <a:off x="4154488" y="6116638"/>
            <a:ext cx="3048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US" sz="800" dirty="0">
              <a:solidFill>
                <a:srgbClr val="FFFF00"/>
              </a:solidFill>
              <a:latin typeface="+mj-lt"/>
              <a:cs typeface="+mn-cs"/>
            </a:endParaRPr>
          </a:p>
          <a:p>
            <a:pPr algn="ctr">
              <a:defRPr/>
            </a:pPr>
            <a:endParaRPr lang="en-US" sz="800" dirty="0">
              <a:solidFill>
                <a:srgbClr val="002060"/>
              </a:solidFill>
              <a:latin typeface="+mj-lt"/>
              <a:cs typeface="+mn-cs"/>
            </a:endParaRPr>
          </a:p>
          <a:p>
            <a:pPr algn="ctr">
              <a:defRPr/>
            </a:pPr>
            <a:r>
              <a:rPr lang="en-US" sz="2000" b="1" i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+mn-cs"/>
              </a:rPr>
              <a:t>…..and a bunch more!</a:t>
            </a:r>
          </a:p>
        </p:txBody>
      </p:sp>
      <p:pic>
        <p:nvPicPr>
          <p:cNvPr id="49162" name="Picture 14" descr="Hom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5614988"/>
            <a:ext cx="13716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63" name="Group 4"/>
          <p:cNvGrpSpPr>
            <a:grpSpLocks/>
          </p:cNvGrpSpPr>
          <p:nvPr/>
        </p:nvGrpSpPr>
        <p:grpSpPr bwMode="auto">
          <a:xfrm>
            <a:off x="7410450" y="5620891"/>
            <a:ext cx="1285875" cy="477838"/>
            <a:chOff x="1905000" y="6118956"/>
            <a:chExt cx="1066800" cy="478972"/>
          </a:xfrm>
        </p:grpSpPr>
        <p:sp>
          <p:nvSpPr>
            <p:cNvPr id="4" name="Rectangle 3"/>
            <p:cNvSpPr/>
            <p:nvPr/>
          </p:nvSpPr>
          <p:spPr>
            <a:xfrm>
              <a:off x="1905000" y="6118956"/>
              <a:ext cx="1066800" cy="4789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9169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538" y="6194989"/>
              <a:ext cx="959724" cy="326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9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78213"/>
            <a:ext cx="974725" cy="1458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  <a:extLst/>
        </p:spPr>
      </p:pic>
      <p:pic>
        <p:nvPicPr>
          <p:cNvPr id="32780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5" b="10841"/>
          <a:stretch>
            <a:fillRect/>
          </a:stretch>
        </p:blipFill>
        <p:spPr bwMode="auto">
          <a:xfrm>
            <a:off x="5792788" y="3886200"/>
            <a:ext cx="3098800" cy="1416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t="11092" r="5405" b="19663"/>
          <a:stretch/>
        </p:blipFill>
        <p:spPr>
          <a:xfrm>
            <a:off x="3648075" y="3478213"/>
            <a:ext cx="1924050" cy="1952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b="20670"/>
          <a:stretch/>
        </p:blipFill>
        <p:spPr>
          <a:xfrm>
            <a:off x="2438400" y="5014226"/>
            <a:ext cx="2232438" cy="1463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969" y="2762250"/>
            <a:ext cx="1797831" cy="1196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990099"/>
            </a:solidFill>
          </a:ln>
          <a:effectLst/>
        </p:spPr>
      </p:pic>
      <p:pic>
        <p:nvPicPr>
          <p:cNvPr id="18434" name="Picture 14" descr="ARCHED TREE - 300 dpi - Stunn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228600"/>
            <a:ext cx="2438965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990099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-228600" y="0"/>
            <a:ext cx="6858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i="1" dirty="0" smtClean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1"/>
                  <a:tileRect/>
                </a:gradFill>
                <a:latin typeface="Bookman Old Style" pitchFamily="18" charset="0"/>
              </a:rPr>
              <a:t>#1. You have GOT to have the pictures!</a:t>
            </a:r>
            <a:endParaRPr lang="en-US" sz="4000" b="1" i="1" dirty="0">
              <a:ln>
                <a:solidFill>
                  <a:schemeClr val="bg1"/>
                </a:solidFill>
              </a:ln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6200000" scaled="1"/>
                <a:tileRect/>
              </a:gradFill>
              <a:latin typeface="Bookman Old Style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79900"/>
            <a:ext cx="1971086" cy="1315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990099"/>
            </a:solidFill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3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579900"/>
            <a:ext cx="1975070" cy="1315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990099"/>
            </a:solidFill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5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79900"/>
            <a:ext cx="1054612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990099"/>
            </a:solidFill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6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600200"/>
            <a:ext cx="1113382" cy="129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990099"/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14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44" y="1828800"/>
            <a:ext cx="1065734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990099"/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68" y="3048000"/>
            <a:ext cx="1695403" cy="106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990099"/>
            </a:solidFill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327" y="3046750"/>
            <a:ext cx="1400458" cy="1088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990099"/>
            </a:solidFill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0"/>
            <a:ext cx="1602872" cy="106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990099"/>
            </a:solidFill>
          </a:ln>
          <a:effectLst/>
        </p:spPr>
      </p:pic>
      <p:sp>
        <p:nvSpPr>
          <p:cNvPr id="14" name="TextBox 13"/>
          <p:cNvSpPr txBox="1"/>
          <p:nvPr/>
        </p:nvSpPr>
        <p:spPr>
          <a:xfrm flipH="1">
            <a:off x="76200" y="4157831"/>
            <a:ext cx="88397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i="1" dirty="0" smtClean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1"/>
                  <a:tileRect/>
                </a:gradFill>
                <a:latin typeface="Bookman Old Style" pitchFamily="18" charset="0"/>
              </a:rPr>
              <a:t>#2. Got facts?</a:t>
            </a:r>
            <a:endParaRPr lang="en-US" sz="4000" b="1" i="1" dirty="0">
              <a:ln>
                <a:solidFill>
                  <a:schemeClr val="bg1"/>
                </a:solidFill>
              </a:ln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6200000" scaled="1"/>
                <a:tileRect/>
              </a:gradFill>
              <a:latin typeface="Bookman Old Style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62" y="5033002"/>
            <a:ext cx="2399145" cy="152103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150000"/>
                    </a14:imgEffect>
                    <a14:imgEffect>
                      <a14:brightnessContrast bright="-24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82" y="4255127"/>
            <a:ext cx="1320632" cy="169236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3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49" y="4252591"/>
            <a:ext cx="1354851" cy="169743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82" y="4460727"/>
            <a:ext cx="1893126" cy="989652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68" y="4939717"/>
            <a:ext cx="1792424" cy="85380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982" y="5447230"/>
            <a:ext cx="1814630" cy="126235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75157"/>
            <a:ext cx="1270364" cy="173442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5"/>
          <p:cNvSpPr>
            <a:spLocks noChangeArrowheads="1" noChangeShapeType="1" noTextEdit="1"/>
          </p:cNvSpPr>
          <p:nvPr/>
        </p:nvSpPr>
        <p:spPr bwMode="auto">
          <a:xfrm>
            <a:off x="228600" y="152400"/>
            <a:ext cx="50292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Bookman Old Style"/>
              </a:rPr>
              <a:t>WINTERFEST</a:t>
            </a:r>
          </a:p>
        </p:txBody>
      </p:sp>
      <p:pic>
        <p:nvPicPr>
          <p:cNvPr id="3686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 r="17500"/>
          <a:stretch>
            <a:fillRect/>
          </a:stretch>
        </p:blipFill>
        <p:spPr bwMode="auto">
          <a:xfrm>
            <a:off x="1800225" y="5367338"/>
            <a:ext cx="876300" cy="1357312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5"/>
          <a:stretch>
            <a:fillRect/>
          </a:stretch>
        </p:blipFill>
        <p:spPr bwMode="auto">
          <a:xfrm>
            <a:off x="4495800" y="5021263"/>
            <a:ext cx="2692400" cy="1703387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2" t="12947" r="7909"/>
          <a:stretch>
            <a:fillRect/>
          </a:stretch>
        </p:blipFill>
        <p:spPr bwMode="auto">
          <a:xfrm>
            <a:off x="1800225" y="3355975"/>
            <a:ext cx="1704975" cy="1868488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" t="9229" r="2541" b="6039"/>
          <a:stretch>
            <a:fillRect/>
          </a:stretch>
        </p:blipFill>
        <p:spPr bwMode="auto">
          <a:xfrm>
            <a:off x="5440363" y="152400"/>
            <a:ext cx="3495675" cy="100965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067300"/>
            <a:ext cx="1501775" cy="1096963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1447800"/>
            <a:ext cx="2590800" cy="172720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3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47800"/>
            <a:ext cx="2554288" cy="172720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75" y="3335338"/>
            <a:ext cx="2528888" cy="155892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5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"/>
          <a:stretch>
            <a:fillRect/>
          </a:stretch>
        </p:blipFill>
        <p:spPr bwMode="auto">
          <a:xfrm>
            <a:off x="3657600" y="3335338"/>
            <a:ext cx="2571750" cy="155892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6" name="TextBox 16"/>
          <p:cNvSpPr txBox="1">
            <a:spLocks noChangeArrowheads="1"/>
          </p:cNvSpPr>
          <p:nvPr/>
        </p:nvSpPr>
        <p:spPr bwMode="auto">
          <a:xfrm>
            <a:off x="3570288" y="838200"/>
            <a:ext cx="264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 i="1">
                <a:solidFill>
                  <a:schemeClr val="bg1"/>
                </a:solidFill>
                <a:latin typeface="Palatino Linotype" pitchFamily="18" charset="0"/>
              </a:rPr>
              <a:t>1999 - Present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43200" y="6226175"/>
            <a:ext cx="1676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$</a:t>
            </a:r>
            <a:r>
              <a:rPr 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30</a:t>
            </a:r>
            <a:r>
              <a:rPr 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,000+</a:t>
            </a:r>
            <a:endParaRPr lang="en-US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6878" name="TextBox 11"/>
          <p:cNvSpPr txBox="1">
            <a:spLocks noChangeArrowheads="1"/>
          </p:cNvSpPr>
          <p:nvPr/>
        </p:nvSpPr>
        <p:spPr bwMode="auto">
          <a:xfrm>
            <a:off x="131763" y="914400"/>
            <a:ext cx="334168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 b="1" i="1">
                <a:solidFill>
                  <a:srgbClr val="00FFFF"/>
                </a:solidFill>
                <a:latin typeface="Palatino Linotype" pitchFamily="18" charset="0"/>
              </a:rPr>
              <a:t>“The #1 dynamic educational conference for county conservation employees created BY county conservation employees!”</a:t>
            </a:r>
          </a:p>
        </p:txBody>
      </p:sp>
      <p:sp>
        <p:nvSpPr>
          <p:cNvPr id="36879" name="TextBox 12"/>
          <p:cNvSpPr txBox="1">
            <a:spLocks noChangeArrowheads="1"/>
          </p:cNvSpPr>
          <p:nvPr/>
        </p:nvSpPr>
        <p:spPr bwMode="auto">
          <a:xfrm>
            <a:off x="228600" y="2057400"/>
            <a:ext cx="31892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latino Linotype" pitchFamily="18" charset="0"/>
              </a:rPr>
              <a:t>* Professional growth</a:t>
            </a:r>
          </a:p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latino Linotype" pitchFamily="18" charset="0"/>
              </a:rPr>
              <a:t>* Networking                                    * Leadership opportunities</a:t>
            </a:r>
          </a:p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latino Linotype" pitchFamily="18" charset="0"/>
              </a:rPr>
              <a:t>* 48 hours – 42+ sessions</a:t>
            </a:r>
          </a:p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latino Linotype" pitchFamily="18" charset="0"/>
              </a:rPr>
              <a:t>* The </a:t>
            </a:r>
            <a:r>
              <a:rPr lang="en-US" altLang="en-US" b="1">
                <a:solidFill>
                  <a:srgbClr val="00FF00"/>
                </a:solidFill>
                <a:latin typeface="Palatino Linotype" pitchFamily="18" charset="0"/>
              </a:rPr>
              <a:t>BEST</a:t>
            </a:r>
          </a:p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latino Linotype" pitchFamily="18" charset="0"/>
              </a:rPr>
              <a:t>investment                                               of your time                                  and dollars</a:t>
            </a:r>
          </a:p>
        </p:txBody>
      </p:sp>
      <p:pic>
        <p:nvPicPr>
          <p:cNvPr id="36880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5067300"/>
            <a:ext cx="1506538" cy="1128713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881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4749800"/>
            <a:ext cx="1544637" cy="1166813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1855"/>
            <a:ext cx="4267200" cy="2552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90099"/>
            </a:solidFill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876800" y="228600"/>
            <a:ext cx="38100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New programming for 2013</a:t>
            </a:r>
          </a:p>
          <a:p>
            <a:pPr algn="ctr"/>
            <a:endParaRPr lang="en-US" sz="1100" dirty="0">
              <a:solidFill>
                <a:schemeClr val="bg1"/>
              </a:solidFill>
              <a:latin typeface="Matura MT Script Capitals" panose="03020802060602070202" pitchFamily="66" charset="0"/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Ramada Tropics 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onference Center</a:t>
            </a:r>
          </a:p>
          <a:p>
            <a:pPr algn="ctr"/>
            <a:endParaRPr lang="en-US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solidFill>
                  <a:srgbClr val="00FF00"/>
                </a:solidFill>
                <a:latin typeface="Arial Rounded MT Bold" panose="020F0704030504030204" pitchFamily="34" charset="0"/>
              </a:rPr>
              <a:t>Des Moines, I</a:t>
            </a:r>
            <a:r>
              <a:rPr lang="en-US" sz="2000" dirty="0">
                <a:solidFill>
                  <a:srgbClr val="00FF00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700" y="3048000"/>
            <a:ext cx="861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FF00"/>
                </a:solidFill>
              </a:rPr>
              <a:t>Tuesday, 11/5 </a:t>
            </a:r>
            <a:r>
              <a:rPr lang="en-US" sz="2200" b="1" dirty="0">
                <a:solidFill>
                  <a:srgbClr val="FFFF00"/>
                </a:solidFill>
              </a:rPr>
              <a:t>– </a:t>
            </a:r>
            <a:r>
              <a:rPr lang="en-US" sz="2200" b="1" dirty="0" smtClean="0">
                <a:solidFill>
                  <a:srgbClr val="FFFF00"/>
                </a:solidFill>
              </a:rPr>
              <a:t>“</a:t>
            </a:r>
            <a:r>
              <a:rPr lang="en-US" sz="2200" b="1" dirty="0">
                <a:solidFill>
                  <a:srgbClr val="FFFF00"/>
                </a:solidFill>
              </a:rPr>
              <a:t>CCB Directors – the 2020 Initiative”</a:t>
            </a:r>
            <a:endParaRPr lang="en-US" sz="2200" dirty="0">
              <a:solidFill>
                <a:srgbClr val="FFFF00"/>
              </a:solidFill>
            </a:endParaRPr>
          </a:p>
          <a:p>
            <a:r>
              <a:rPr lang="en-US" sz="2200" b="1" dirty="0">
                <a:solidFill>
                  <a:srgbClr val="00FF00"/>
                </a:solidFill>
              </a:rPr>
              <a:t>Wednesday, 11/6 </a:t>
            </a:r>
            <a:r>
              <a:rPr lang="en-US" sz="2200" b="1" dirty="0">
                <a:solidFill>
                  <a:srgbClr val="FFFF00"/>
                </a:solidFill>
              </a:rPr>
              <a:t>– “IACCB Internet Portal Training”</a:t>
            </a:r>
            <a:endParaRPr lang="en-US" sz="2200" dirty="0">
              <a:solidFill>
                <a:srgbClr val="FFFF00"/>
              </a:solidFill>
            </a:endParaRPr>
          </a:p>
          <a:p>
            <a:r>
              <a:rPr lang="en-US" sz="2200" b="1" dirty="0">
                <a:solidFill>
                  <a:srgbClr val="00FF00"/>
                </a:solidFill>
              </a:rPr>
              <a:t>Thursday, 11/7 </a:t>
            </a:r>
            <a:r>
              <a:rPr lang="en-US" sz="2200" b="1" dirty="0">
                <a:solidFill>
                  <a:srgbClr val="FFFF00"/>
                </a:solidFill>
              </a:rPr>
              <a:t>– “MyCountyParks.com E-Commerce Summit”</a:t>
            </a:r>
            <a:endParaRPr lang="en-US" sz="2200" dirty="0">
              <a:solidFill>
                <a:srgbClr val="FFFF00"/>
              </a:solidFill>
            </a:endParaRPr>
          </a:p>
          <a:p>
            <a:r>
              <a:rPr lang="en-US" sz="2200" b="1" dirty="0">
                <a:solidFill>
                  <a:srgbClr val="00FF00"/>
                </a:solidFill>
              </a:rPr>
              <a:t>Friday, 11/8 </a:t>
            </a:r>
            <a:r>
              <a:rPr lang="en-US" sz="2200" b="1" dirty="0">
                <a:solidFill>
                  <a:srgbClr val="FFFF00"/>
                </a:solidFill>
              </a:rPr>
              <a:t>– “CCB Office Management Summit” 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6348829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Training is sponsored by Iowa’s County Conservation System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1" y="4419600"/>
            <a:ext cx="1200150" cy="1776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678213"/>
            <a:ext cx="2057400" cy="1518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90099"/>
            </a:solidFill>
          </a:ln>
          <a:effectLst/>
        </p:spPr>
      </p:pic>
      <p:pic>
        <p:nvPicPr>
          <p:cNvPr id="8" name="Pictur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0"/>
          <a:stretch/>
        </p:blipFill>
        <p:spPr bwMode="auto">
          <a:xfrm>
            <a:off x="2286000" y="4678214"/>
            <a:ext cx="2447925" cy="1518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 cap="flat" cmpd="sng" algn="ctr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4678214"/>
            <a:ext cx="1673663" cy="1112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90099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8539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0858" y="1229052"/>
            <a:ext cx="8676542" cy="304698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6000" b="1" dirty="0">
                <a:ln w="11430">
                  <a:solidFill>
                    <a:schemeClr val="bg1"/>
                  </a:solidFill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Franklin Gothic Demi Cond" pitchFamily="34" charset="0"/>
              </a:rPr>
              <a:t>$</a:t>
            </a:r>
            <a:r>
              <a:rPr lang="en-US" sz="19200" b="1" dirty="0">
                <a:ln w="11430">
                  <a:solidFill>
                    <a:schemeClr val="bg1"/>
                  </a:solidFill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Franklin Gothic Demi Cond" pitchFamily="34" charset="0"/>
              </a:rPr>
              <a:t>851.5M</a:t>
            </a:r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425450" y="180975"/>
            <a:ext cx="822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Iowa’s County Conservation System</a:t>
            </a:r>
          </a:p>
        </p:txBody>
      </p:sp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304800" y="4038600"/>
            <a:ext cx="800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3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of economic impact to Iowa’s economy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2667000" y="5503863"/>
            <a:ext cx="70104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</a:rPr>
              <a:t>SOURCE: </a:t>
            </a:r>
            <a:r>
              <a:rPr lang="en-US" sz="1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Economic Value of Iowa’s Natural Resources – 2012</a:t>
            </a:r>
          </a:p>
          <a:p>
            <a:pPr eaLnBrk="1" hangingPunct="1"/>
            <a:endParaRPr lang="en-US" sz="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* 23% (17) of Iowa’s 71 State Parks are managed by County Conservation Boards  </a:t>
            </a:r>
          </a:p>
          <a:p>
            <a:pPr eaLnBrk="1" hangingPunct="1"/>
            <a:endParaRPr lang="en-US" sz="700" b="1" i="1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** Hybrid number @ 65% of state park value</a:t>
            </a:r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16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6862" y="76200"/>
            <a:ext cx="7342075" cy="1107996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36000">
                      <a:srgbClr val="9966FF"/>
                    </a:gs>
                    <a:gs pos="61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24 million visitors</a:t>
            </a:r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747713" y="1524000"/>
            <a:ext cx="7481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u="sng">
                <a:solidFill>
                  <a:srgbClr val="00FF00"/>
                </a:solidFill>
              </a:rPr>
              <a:t>STATE PARKS*</a:t>
            </a:r>
            <a:r>
              <a:rPr lang="en-US">
                <a:solidFill>
                  <a:srgbClr val="00FF00"/>
                </a:solidFill>
              </a:rPr>
              <a:t>   </a:t>
            </a:r>
            <a:r>
              <a:rPr lang="en-US" u="sng">
                <a:solidFill>
                  <a:srgbClr val="00FF00"/>
                </a:solidFill>
              </a:rPr>
              <a:t>CCB SYSTEM</a:t>
            </a:r>
          </a:p>
        </p:txBody>
      </p:sp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490538" y="1898650"/>
            <a:ext cx="79343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Jobs Created				   7,473		  5,800</a:t>
            </a:r>
          </a:p>
          <a:p>
            <a:pPr eaLnBrk="1" hangingPunct="1"/>
            <a:endParaRPr lang="en-US">
              <a:solidFill>
                <a:srgbClr val="FFFF00"/>
              </a:solidFill>
            </a:endParaRPr>
          </a:p>
          <a:p>
            <a:pPr eaLnBrk="1" hangingPunct="1"/>
            <a:r>
              <a:rPr lang="en-US">
                <a:solidFill>
                  <a:srgbClr val="FFFF00"/>
                </a:solidFill>
              </a:rPr>
              <a:t>Personal Income Generated		$216M		$167.5M</a:t>
            </a:r>
          </a:p>
          <a:p>
            <a:pPr eaLnBrk="1" hangingPunct="1"/>
            <a:endParaRPr lang="en-US">
              <a:solidFill>
                <a:srgbClr val="FFFF00"/>
              </a:solidFill>
            </a:endParaRPr>
          </a:p>
          <a:p>
            <a:pPr eaLnBrk="1" hangingPunct="1"/>
            <a:r>
              <a:rPr lang="en-US">
                <a:solidFill>
                  <a:srgbClr val="FFFF00"/>
                </a:solidFill>
              </a:rPr>
              <a:t># Annual Visitors			             13.7 million         24.0 million</a:t>
            </a:r>
          </a:p>
          <a:p>
            <a:pPr eaLnBrk="1" hangingPunct="1"/>
            <a:endParaRPr lang="en-US">
              <a:solidFill>
                <a:srgbClr val="FFFF00"/>
              </a:solidFill>
            </a:endParaRPr>
          </a:p>
          <a:p>
            <a:pPr eaLnBrk="1" hangingPunct="1"/>
            <a:r>
              <a:rPr lang="en-US">
                <a:solidFill>
                  <a:srgbClr val="FFFF00"/>
                </a:solidFill>
              </a:rPr>
              <a:t>Visitor Expenditures		            $745 million        $852 million **</a:t>
            </a:r>
          </a:p>
          <a:p>
            <a:pPr eaLnBrk="1" hangingPunct="1"/>
            <a:endParaRPr lang="en-US">
              <a:solidFill>
                <a:srgbClr val="FFFF00"/>
              </a:solidFill>
            </a:endParaRPr>
          </a:p>
          <a:p>
            <a:pPr eaLnBrk="1" hangingPunct="1"/>
            <a:r>
              <a:rPr lang="en-US">
                <a:solidFill>
                  <a:srgbClr val="FFFF00"/>
                </a:solidFill>
              </a:rPr>
              <a:t>Acreage					89,318		193,624</a:t>
            </a:r>
          </a:p>
          <a:p>
            <a:pPr eaLnBrk="1" hangingPunct="1"/>
            <a:endParaRPr lang="en-US">
              <a:solidFill>
                <a:srgbClr val="FFFF00"/>
              </a:solidFill>
            </a:endParaRPr>
          </a:p>
          <a:p>
            <a:pPr eaLnBrk="1" hangingPunct="1"/>
            <a:r>
              <a:rPr lang="en-US">
                <a:solidFill>
                  <a:srgbClr val="FFFF00"/>
                </a:solidFill>
              </a:rPr>
              <a:t>Inventory of Assets (Value)			$720M		$1.25B</a:t>
            </a:r>
          </a:p>
        </p:txBody>
      </p:sp>
      <p:sp>
        <p:nvSpPr>
          <p:cNvPr id="27654" name="TextBox 9"/>
          <p:cNvSpPr txBox="1">
            <a:spLocks noChangeArrowheads="1"/>
          </p:cNvSpPr>
          <p:nvPr/>
        </p:nvSpPr>
        <p:spPr bwMode="auto">
          <a:xfrm>
            <a:off x="1376363" y="1000125"/>
            <a:ext cx="701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600">
                <a:solidFill>
                  <a:schemeClr val="bg1"/>
                </a:solidFill>
              </a:rPr>
              <a:t> … </a:t>
            </a:r>
            <a:r>
              <a:rPr lang="en-US" sz="1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annually to Iowa’s County Conservation System</a:t>
            </a:r>
          </a:p>
          <a:p>
            <a:pPr eaLnBrk="1" hangingPunct="1"/>
            <a:endParaRPr lang="en-US" sz="8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16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5" name="Picture 8" descr="ia_dnr_logo_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70025"/>
            <a:ext cx="811213" cy="528638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1370013"/>
            <a:ext cx="582613" cy="723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48" y="5447865"/>
            <a:ext cx="882252" cy="11053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320" y="1295400"/>
            <a:ext cx="7934080" cy="20928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10,507 total campsites</a:t>
            </a:r>
            <a:r>
              <a:rPr lang="en-US" dirty="0">
                <a:solidFill>
                  <a:srgbClr val="FF00FF"/>
                </a:solidFill>
              </a:rPr>
              <a:t>*</a:t>
            </a:r>
            <a:r>
              <a:rPr lang="en-US" dirty="0">
                <a:solidFill>
                  <a:srgbClr val="FFFF00"/>
                </a:solidFill>
              </a:rPr>
              <a:t> …… 7,548 modern (72%) ……2,959 non-modern				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180 day camping season X 35% occupancy = 63 camper days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63 X 10,507 campsites = 661,194 camper days</a:t>
            </a:r>
          </a:p>
          <a:p>
            <a:pPr>
              <a:defRPr/>
            </a:pPr>
            <a:endParaRPr lang="en-US" sz="12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661,194 X  $59.60/day  =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$39,407,162 economic impact</a:t>
            </a:r>
            <a:endParaRPr lang="en-US" sz="2400" b="1" dirty="0">
              <a:ln>
                <a:solidFill>
                  <a:schemeClr val="bg1"/>
                </a:solidFill>
              </a:ln>
              <a:solidFill>
                <a:srgbClr val="00B0F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886200"/>
            <a:ext cx="815340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FF00"/>
                </a:solidFill>
              </a:rPr>
              <a:t>COUNTY REVENUE GENERATED: 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$5,347,187 </a:t>
            </a:r>
          </a:p>
          <a:p>
            <a:pPr algn="ctr">
              <a:defRPr/>
            </a:pPr>
            <a:r>
              <a:rPr lang="en-US" sz="2400" i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(Lessens the local property tax burden)</a:t>
            </a:r>
          </a:p>
          <a:p>
            <a:pPr>
              <a:defRPr/>
            </a:pPr>
            <a:endParaRPr lang="en-US" sz="3200" dirty="0">
              <a:solidFill>
                <a:srgbClr val="00FF00"/>
              </a:solidFill>
            </a:endParaRPr>
          </a:p>
        </p:txBody>
      </p:sp>
      <p:pic>
        <p:nvPicPr>
          <p:cNvPr id="2867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257800"/>
            <a:ext cx="1800225" cy="140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  <a:extLst/>
        </p:spPr>
      </p:pic>
      <p:pic>
        <p:nvPicPr>
          <p:cNvPr id="2867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953000"/>
            <a:ext cx="2316163" cy="1160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  <a:extLst/>
        </p:spPr>
      </p:pic>
      <p:pic>
        <p:nvPicPr>
          <p:cNvPr id="2867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257800"/>
            <a:ext cx="2405063" cy="140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  <a:extLst/>
        </p:spPr>
      </p:pic>
      <p:sp>
        <p:nvSpPr>
          <p:cNvPr id="28679" name="WordArt 19"/>
          <p:cNvSpPr>
            <a:spLocks noChangeArrowheads="1" noChangeShapeType="1" noTextEdit="1"/>
          </p:cNvSpPr>
          <p:nvPr/>
        </p:nvSpPr>
        <p:spPr bwMode="auto">
          <a:xfrm>
            <a:off x="600075" y="304800"/>
            <a:ext cx="770572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6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Camping Information</a:t>
            </a:r>
          </a:p>
        </p:txBody>
      </p:sp>
      <p:sp>
        <p:nvSpPr>
          <p:cNvPr id="28680" name="TextBox 2"/>
          <p:cNvSpPr txBox="1">
            <a:spLocks noChangeArrowheads="1"/>
          </p:cNvSpPr>
          <p:nvPr/>
        </p:nvSpPr>
        <p:spPr bwMode="auto">
          <a:xfrm>
            <a:off x="1219200" y="3571875"/>
            <a:ext cx="64150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i="1">
                <a:solidFill>
                  <a:srgbClr val="FF00FF"/>
                </a:solidFill>
              </a:rPr>
              <a:t>(* DNR reports 4,844 state park campsites)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0320" y="1447800"/>
            <a:ext cx="7934080" cy="15696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1,535.72 miles of trails</a:t>
            </a:r>
            <a:r>
              <a:rPr lang="en-US" dirty="0">
                <a:solidFill>
                  <a:srgbClr val="FF00FF"/>
                </a:solidFill>
              </a:rPr>
              <a:t>*</a:t>
            </a:r>
            <a:r>
              <a:rPr lang="en-US" dirty="0">
                <a:solidFill>
                  <a:srgbClr val="FFFF00"/>
                </a:solidFill>
              </a:rPr>
              <a:t>……..426.69 of these are hard-surfaced				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1,536 miles X 1,533 people/mile = 2,354,688  annual trail users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2,354,688  users X $8.80/day =  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$20,721,254 economic impact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8" y="4814888"/>
            <a:ext cx="2214562" cy="1901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426" y="3744913"/>
            <a:ext cx="2052637" cy="1365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888" y="3581400"/>
            <a:ext cx="1022350" cy="1047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113" y="3354388"/>
            <a:ext cx="3082925" cy="2055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sp>
        <p:nvSpPr>
          <p:cNvPr id="29705" name="WordArt 19"/>
          <p:cNvSpPr>
            <a:spLocks noChangeArrowheads="1" noChangeShapeType="1" noTextEdit="1"/>
          </p:cNvSpPr>
          <p:nvPr/>
        </p:nvSpPr>
        <p:spPr bwMode="auto">
          <a:xfrm>
            <a:off x="939800" y="228600"/>
            <a:ext cx="7242175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6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Trail Information</a:t>
            </a:r>
          </a:p>
        </p:txBody>
      </p:sp>
      <p:sp>
        <p:nvSpPr>
          <p:cNvPr id="29706" name="TextBox 12"/>
          <p:cNvSpPr txBox="1">
            <a:spLocks noChangeArrowheads="1"/>
          </p:cNvSpPr>
          <p:nvPr/>
        </p:nvSpPr>
        <p:spPr bwMode="auto">
          <a:xfrm>
            <a:off x="623888" y="3076575"/>
            <a:ext cx="41830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i="1">
                <a:solidFill>
                  <a:srgbClr val="FF00FF"/>
                </a:solidFill>
              </a:rPr>
              <a:t>(* DNR reports 630 miles of  trails, 30 miles hard-surfaced)</a:t>
            </a:r>
          </a:p>
        </p:txBody>
      </p:sp>
      <p:sp>
        <p:nvSpPr>
          <p:cNvPr id="29707" name="TextBox 1"/>
          <p:cNvSpPr txBox="1">
            <a:spLocks noChangeArrowheads="1"/>
          </p:cNvSpPr>
          <p:nvPr/>
        </p:nvSpPr>
        <p:spPr bwMode="auto">
          <a:xfrm>
            <a:off x="600075" y="927100"/>
            <a:ext cx="8086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Since 2006 - mileage increased by 16% and ridership growth at about 28% 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78127"/>
            <a:ext cx="2563019" cy="150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7679"/>
          <a:stretch/>
        </p:blipFill>
        <p:spPr>
          <a:xfrm>
            <a:off x="1876425" y="5257800"/>
            <a:ext cx="2462213" cy="1382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150" y="3054350"/>
            <a:ext cx="1889125" cy="1492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19370" y="1066800"/>
            <a:ext cx="7934080" cy="16927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en-US" sz="2800" dirty="0">
                <a:solidFill>
                  <a:srgbClr val="FFFF00"/>
                </a:solidFill>
              </a:rPr>
              <a:t>145,932 acres of hunting lands  X $400/acre = </a:t>
            </a:r>
          </a:p>
          <a:p>
            <a:pPr algn="ctr">
              <a:defRPr/>
            </a:pP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 algn="ctr">
              <a:defRPr/>
            </a:pP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$58,372,800 economic impact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4648200"/>
            <a:ext cx="2641600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010" t="5893" r="4517"/>
          <a:stretch/>
        </p:blipFill>
        <p:spPr>
          <a:xfrm>
            <a:off x="4032250" y="3054350"/>
            <a:ext cx="2587625" cy="1839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150" y="4106863"/>
            <a:ext cx="2886075" cy="2009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sp>
        <p:nvSpPr>
          <p:cNvPr id="30727" name="WordArt 19"/>
          <p:cNvSpPr>
            <a:spLocks noChangeArrowheads="1" noChangeShapeType="1" noTextEdit="1"/>
          </p:cNvSpPr>
          <p:nvPr/>
        </p:nvSpPr>
        <p:spPr bwMode="auto">
          <a:xfrm>
            <a:off x="314325" y="276225"/>
            <a:ext cx="8239125" cy="942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6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Hunting Information</a:t>
            </a:r>
          </a:p>
        </p:txBody>
      </p:sp>
      <p:pic>
        <p:nvPicPr>
          <p:cNvPr id="307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92600"/>
            <a:ext cx="2419350" cy="1203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013" y="4102100"/>
            <a:ext cx="18288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561975" y="1219200"/>
            <a:ext cx="79343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175 </a:t>
            </a:r>
            <a:r>
              <a:rPr lang="en-US" dirty="0">
                <a:solidFill>
                  <a:srgbClr val="FFFF00"/>
                </a:solidFill>
              </a:rPr>
              <a:t>cabins</a:t>
            </a:r>
            <a:r>
              <a:rPr lang="en-US" dirty="0">
                <a:solidFill>
                  <a:srgbClr val="FF00FF"/>
                </a:solidFill>
              </a:rPr>
              <a:t>*</a:t>
            </a:r>
            <a:r>
              <a:rPr lang="en-US" dirty="0">
                <a:solidFill>
                  <a:srgbClr val="FFFF00"/>
                </a:solidFill>
              </a:rPr>
              <a:t> reported in </a:t>
            </a:r>
            <a:r>
              <a:rPr lang="en-US" dirty="0" smtClean="0">
                <a:solidFill>
                  <a:srgbClr val="FFFF00"/>
                </a:solidFill>
              </a:rPr>
              <a:t>48 </a:t>
            </a:r>
            <a:r>
              <a:rPr lang="en-US" dirty="0">
                <a:solidFill>
                  <a:srgbClr val="FFFF00"/>
                </a:solidFill>
              </a:rPr>
              <a:t>counties</a:t>
            </a:r>
          </a:p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71 </a:t>
            </a:r>
            <a:r>
              <a:rPr lang="en-US" dirty="0">
                <a:solidFill>
                  <a:srgbClr val="FFFF00"/>
                </a:solidFill>
              </a:rPr>
              <a:t>deluxe cabins / 94 modern cabins / 10 non-modern cabin</a:t>
            </a:r>
          </a:p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Average revenue per year per cabin - $4,290.34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439" y="2697163"/>
            <a:ext cx="815340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FF00"/>
                </a:solidFill>
              </a:rPr>
              <a:t>COUNTY REVENUE GENERATED: 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$737,937</a:t>
            </a:r>
          </a:p>
          <a:p>
            <a:pPr algn="ctr">
              <a:defRPr/>
            </a:pPr>
            <a:r>
              <a:rPr lang="en-US" sz="2400" i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(Lessens the local property tax burden)</a:t>
            </a:r>
          </a:p>
          <a:p>
            <a:pPr>
              <a:defRPr/>
            </a:pPr>
            <a:endParaRPr lang="en-US" sz="3200" dirty="0">
              <a:solidFill>
                <a:srgbClr val="00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678363"/>
            <a:ext cx="1570038" cy="121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763" y="5257800"/>
            <a:ext cx="2174875" cy="1452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763" y="4076700"/>
            <a:ext cx="2058987" cy="1373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5287963"/>
            <a:ext cx="18288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4418013"/>
            <a:ext cx="1546225" cy="1031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4922838"/>
            <a:ext cx="1600200" cy="1200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sp>
        <p:nvSpPr>
          <p:cNvPr id="34827" name="WordArt 19"/>
          <p:cNvSpPr>
            <a:spLocks noChangeArrowheads="1" noChangeShapeType="1" noTextEdit="1"/>
          </p:cNvSpPr>
          <p:nvPr/>
        </p:nvSpPr>
        <p:spPr bwMode="auto">
          <a:xfrm>
            <a:off x="561975" y="304800"/>
            <a:ext cx="74390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6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Cabin Information</a:t>
            </a:r>
          </a:p>
        </p:txBody>
      </p:sp>
      <p:sp>
        <p:nvSpPr>
          <p:cNvPr id="34828" name="TextBox 13"/>
          <p:cNvSpPr txBox="1">
            <a:spLocks noChangeArrowheads="1"/>
          </p:cNvSpPr>
          <p:nvPr/>
        </p:nvSpPr>
        <p:spPr bwMode="auto">
          <a:xfrm>
            <a:off x="38100" y="3798888"/>
            <a:ext cx="38576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i="1">
                <a:solidFill>
                  <a:srgbClr val="FF00FF"/>
                </a:solidFill>
              </a:rPr>
              <a:t>(* DNR reports 83 cabins)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6"/>
          <p:cNvSpPr txBox="1">
            <a:spLocks noChangeArrowheads="1"/>
          </p:cNvSpPr>
          <p:nvPr/>
        </p:nvSpPr>
        <p:spPr bwMode="auto">
          <a:xfrm>
            <a:off x="457200" y="158750"/>
            <a:ext cx="3733800" cy="92333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00FF00"/>
                </a:solidFill>
              </a:rPr>
              <a:t>Population 2000	</a:t>
            </a:r>
            <a:r>
              <a:rPr lang="en-US" dirty="0" smtClean="0">
                <a:solidFill>
                  <a:srgbClr val="00FF00"/>
                </a:solidFill>
              </a:rPr>
              <a:t>               79,981 </a:t>
            </a:r>
            <a:r>
              <a:rPr lang="en-US" dirty="0">
                <a:solidFill>
                  <a:srgbClr val="00FF00"/>
                </a:solidFill>
              </a:rPr>
              <a:t>Population 2010		</a:t>
            </a:r>
            <a:r>
              <a:rPr lang="en-US" u="sng" dirty="0" smtClean="0">
                <a:solidFill>
                  <a:srgbClr val="00FF00"/>
                </a:solidFill>
              </a:rPr>
              <a:t>89,542 </a:t>
            </a:r>
            <a:r>
              <a:rPr lang="en-US" dirty="0" smtClean="0">
                <a:solidFill>
                  <a:srgbClr val="FFFF00"/>
                </a:solidFill>
              </a:rPr>
              <a:t>Gain </a:t>
            </a:r>
            <a:r>
              <a:rPr lang="en-US" dirty="0">
                <a:solidFill>
                  <a:srgbClr val="FFFF00"/>
                </a:solidFill>
              </a:rPr>
              <a:t>of  </a:t>
            </a:r>
            <a:r>
              <a:rPr lang="en-US" dirty="0" smtClean="0">
                <a:solidFill>
                  <a:srgbClr val="FF00FF"/>
                </a:solidFill>
              </a:rPr>
              <a:t>11%</a:t>
            </a:r>
            <a:r>
              <a:rPr lang="en-US" dirty="0">
                <a:solidFill>
                  <a:srgbClr val="FFFF00"/>
                </a:solidFill>
              </a:rPr>
              <a:t>	              +</a:t>
            </a:r>
            <a:r>
              <a:rPr lang="en-US" dirty="0" smtClean="0">
                <a:solidFill>
                  <a:srgbClr val="FFFF00"/>
                </a:solidFill>
              </a:rPr>
              <a:t> 9,561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123" name="WordArt 7"/>
          <p:cNvSpPr>
            <a:spLocks noChangeArrowheads="1" noChangeShapeType="1" noTextEdit="1"/>
          </p:cNvSpPr>
          <p:nvPr/>
        </p:nvSpPr>
        <p:spPr bwMode="auto">
          <a:xfrm>
            <a:off x="223837" y="1288614"/>
            <a:ext cx="4495800" cy="642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Economic Impact?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04800" y="2057400"/>
            <a:ext cx="8829675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FF00"/>
                </a:solidFill>
                <a:cs typeface="+mn-cs"/>
              </a:rPr>
              <a:t>  4,032 campers</a:t>
            </a:r>
            <a:r>
              <a:rPr lang="en-US" sz="2000" dirty="0" smtClean="0">
                <a:solidFill>
                  <a:srgbClr val="FFFFFF"/>
                </a:solidFill>
                <a:cs typeface="+mn-cs"/>
              </a:rPr>
              <a:t> </a:t>
            </a:r>
            <a:r>
              <a:rPr lang="en-US" sz="2000" dirty="0">
                <a:solidFill>
                  <a:srgbClr val="FFFFFF"/>
                </a:solidFill>
                <a:cs typeface="+mn-cs"/>
              </a:rPr>
              <a:t>in </a:t>
            </a:r>
            <a:r>
              <a:rPr lang="en-US" sz="2000" dirty="0" smtClean="0">
                <a:solidFill>
                  <a:srgbClr val="FFFFFF"/>
                </a:solidFill>
                <a:cs typeface="+mn-cs"/>
              </a:rPr>
              <a:t>64 </a:t>
            </a:r>
            <a:r>
              <a:rPr lang="en-US" sz="2000" dirty="0">
                <a:solidFill>
                  <a:srgbClr val="FFFFFF"/>
                </a:solidFill>
                <a:cs typeface="+mn-cs"/>
              </a:rPr>
              <a:t>campsites spend </a:t>
            </a:r>
            <a:r>
              <a:rPr lang="en-US" sz="2000" b="1" dirty="0">
                <a:solidFill>
                  <a:srgbClr val="00FF00"/>
                </a:solidFill>
                <a:cs typeface="+mn-cs"/>
              </a:rPr>
              <a:t>$</a:t>
            </a:r>
            <a:r>
              <a:rPr lang="en-US" sz="2000" b="1" dirty="0" smtClean="0">
                <a:solidFill>
                  <a:srgbClr val="00FF00"/>
                </a:solidFill>
                <a:cs typeface="+mn-cs"/>
              </a:rPr>
              <a:t>59.60/day</a:t>
            </a:r>
            <a:r>
              <a:rPr lang="en-US" sz="2000" dirty="0" smtClean="0">
                <a:solidFill>
                  <a:srgbClr val="FFFFFF"/>
                </a:solidFill>
                <a:cs typeface="+mn-cs"/>
              </a:rPr>
              <a:t>  </a:t>
            </a:r>
            <a:r>
              <a:rPr lang="en-US" sz="2000" dirty="0">
                <a:solidFill>
                  <a:srgbClr val="FFFFFF"/>
                </a:solidFill>
                <a:cs typeface="+mn-cs"/>
              </a:rPr>
              <a:t>=  </a:t>
            </a:r>
            <a:r>
              <a:rPr lang="en-US" sz="2000" dirty="0" smtClean="0">
                <a:solidFill>
                  <a:srgbClr val="FFFFFF"/>
                </a:solidFill>
                <a:cs typeface="+mn-cs"/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$   240,307.00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85800" y="2667000"/>
            <a:ext cx="8686800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FF00"/>
                </a:solidFill>
                <a:cs typeface="+mn-cs"/>
              </a:rPr>
              <a:t>101,178 trail </a:t>
            </a:r>
            <a:r>
              <a:rPr lang="en-US" sz="2000" b="1" dirty="0">
                <a:solidFill>
                  <a:srgbClr val="FFFF00"/>
                </a:solidFill>
                <a:cs typeface="+mn-cs"/>
              </a:rPr>
              <a:t>users</a:t>
            </a:r>
            <a:r>
              <a:rPr lang="en-US" sz="2000" dirty="0">
                <a:solidFill>
                  <a:srgbClr val="FFFFFF"/>
                </a:solidFill>
                <a:cs typeface="+mn-cs"/>
              </a:rPr>
              <a:t> on </a:t>
            </a:r>
            <a:r>
              <a:rPr lang="en-US" sz="2000" dirty="0" smtClean="0">
                <a:solidFill>
                  <a:srgbClr val="FFFFFF"/>
                </a:solidFill>
                <a:cs typeface="+mn-cs"/>
              </a:rPr>
              <a:t>64 mi. </a:t>
            </a:r>
            <a:r>
              <a:rPr lang="en-US" sz="2000" dirty="0">
                <a:solidFill>
                  <a:srgbClr val="FFFFFF"/>
                </a:solidFill>
                <a:cs typeface="+mn-cs"/>
              </a:rPr>
              <a:t>of trails spend </a:t>
            </a:r>
            <a:r>
              <a:rPr lang="en-US" sz="2000" b="1" dirty="0">
                <a:solidFill>
                  <a:srgbClr val="00FF00"/>
                </a:solidFill>
                <a:cs typeface="+mn-cs"/>
              </a:rPr>
              <a:t>$</a:t>
            </a:r>
            <a:r>
              <a:rPr lang="en-US" sz="2000" b="1" dirty="0" smtClean="0">
                <a:solidFill>
                  <a:srgbClr val="00FF00"/>
                </a:solidFill>
                <a:cs typeface="+mn-cs"/>
              </a:rPr>
              <a:t>8.80 </a:t>
            </a:r>
            <a:r>
              <a:rPr lang="en-US" sz="2000" dirty="0" smtClean="0">
                <a:solidFill>
                  <a:srgbClr val="FFFFFF"/>
                </a:solidFill>
                <a:cs typeface="+mn-cs"/>
              </a:rPr>
              <a:t>= 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$   890,366.00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685800" y="3200400"/>
            <a:ext cx="8686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FF00"/>
                </a:solidFill>
                <a:cs typeface="+mn-cs"/>
              </a:rPr>
              <a:t>2,575 </a:t>
            </a:r>
            <a:r>
              <a:rPr lang="en-US" sz="2000" b="1" dirty="0">
                <a:solidFill>
                  <a:srgbClr val="FFFF00"/>
                </a:solidFill>
                <a:cs typeface="+mn-cs"/>
              </a:rPr>
              <a:t>acres open for hunting </a:t>
            </a:r>
            <a:r>
              <a:rPr lang="en-US" sz="2000" dirty="0">
                <a:solidFill>
                  <a:srgbClr val="FFFFFF"/>
                </a:solidFill>
                <a:cs typeface="+mn-cs"/>
              </a:rPr>
              <a:t>yields </a:t>
            </a:r>
            <a:r>
              <a:rPr lang="en-US" sz="2000" b="1" dirty="0">
                <a:solidFill>
                  <a:srgbClr val="00FF00"/>
                </a:solidFill>
                <a:cs typeface="+mn-cs"/>
              </a:rPr>
              <a:t>$400.00/year</a:t>
            </a:r>
            <a:r>
              <a:rPr lang="en-US" sz="2000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cs typeface="+mn-cs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$1,030,000.00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	</a:t>
            </a:r>
            <a:endParaRPr lang="en-US" sz="2800" dirty="0">
              <a:solidFill>
                <a:srgbClr val="FF99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5127" name="Text Box 11"/>
          <p:cNvSpPr txBox="1">
            <a:spLocks noChangeArrowheads="1"/>
          </p:cNvSpPr>
          <p:nvPr/>
        </p:nvSpPr>
        <p:spPr bwMode="auto">
          <a:xfrm>
            <a:off x="228600" y="4267200"/>
            <a:ext cx="868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286544" y="4724400"/>
            <a:ext cx="8570912" cy="9233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smtClean="0">
                <a:solidFill>
                  <a:srgbClr val="00FF00"/>
                </a:solidFill>
                <a:latin typeface="Palatino Linotype" pitchFamily="18" charset="0"/>
                <a:cs typeface="+mn-cs"/>
              </a:rPr>
              <a:t>Story County </a:t>
            </a:r>
            <a:r>
              <a:rPr lang="en-US" b="1" i="1" dirty="0">
                <a:solidFill>
                  <a:srgbClr val="00FF00"/>
                </a:solidFill>
                <a:latin typeface="Palatino Linotype" pitchFamily="18" charset="0"/>
                <a:cs typeface="+mn-cs"/>
              </a:rPr>
              <a:t>Conservation </a:t>
            </a:r>
            <a:r>
              <a:rPr lang="en-US" b="1" i="1" dirty="0">
                <a:solidFill>
                  <a:schemeClr val="bg1"/>
                </a:solidFill>
                <a:latin typeface="Palatino Linotype" pitchFamily="18" charset="0"/>
                <a:cs typeface="+mn-cs"/>
              </a:rPr>
              <a:t>delivers</a:t>
            </a:r>
            <a:r>
              <a:rPr lang="en-US" b="1" i="1" dirty="0">
                <a:solidFill>
                  <a:srgbClr val="FFFF00"/>
                </a:solidFill>
                <a:latin typeface="Palatino Linotype" pitchFamily="18" charset="0"/>
                <a:cs typeface="+mn-cs"/>
              </a:rPr>
              <a:t> </a:t>
            </a:r>
            <a:r>
              <a:rPr lang="en-US" b="1" dirty="0">
                <a:solidFill>
                  <a:srgbClr val="00FF00"/>
                </a:solidFill>
                <a:latin typeface="Palatino Linotype" pitchFamily="18" charset="0"/>
                <a:cs typeface="+mn-cs"/>
              </a:rPr>
              <a:t>THE</a:t>
            </a:r>
            <a:r>
              <a:rPr lang="en-US" b="1" dirty="0">
                <a:solidFill>
                  <a:srgbClr val="FFFF00"/>
                </a:solidFill>
                <a:latin typeface="Palatino Linotype" pitchFamily="18" charset="0"/>
                <a:cs typeface="+mn-cs"/>
              </a:rPr>
              <a:t> </a:t>
            </a:r>
            <a:r>
              <a:rPr lang="en-US" b="1" i="1" dirty="0">
                <a:solidFill>
                  <a:schemeClr val="bg1"/>
                </a:solidFill>
                <a:latin typeface="Palatino Linotype" pitchFamily="18" charset="0"/>
                <a:cs typeface="+mn-cs"/>
              </a:rPr>
              <a:t>quality of life opportunities for residents of and visitors to the </a:t>
            </a:r>
            <a:r>
              <a:rPr lang="en-US" b="1" i="1" dirty="0" smtClean="0">
                <a:solidFill>
                  <a:schemeClr val="bg1"/>
                </a:solidFill>
                <a:latin typeface="Palatino Linotype" pitchFamily="18" charset="0"/>
                <a:cs typeface="+mn-cs"/>
              </a:rPr>
              <a:t>Story County/Ames area</a:t>
            </a:r>
            <a:r>
              <a:rPr lang="en-US" b="1" i="1" dirty="0">
                <a:solidFill>
                  <a:schemeClr val="bg1"/>
                </a:solidFill>
                <a:latin typeface="Palatino Linotype" pitchFamily="18" charset="0"/>
                <a:cs typeface="+mn-cs"/>
              </a:rPr>
              <a:t>. Additionally, you annually provide </a:t>
            </a:r>
            <a:r>
              <a:rPr lang="en-US" b="1" i="1" dirty="0" smtClean="0">
                <a:solidFill>
                  <a:schemeClr val="bg1"/>
                </a:solidFill>
                <a:latin typeface="Palatino Linotype" pitchFamily="18" charset="0"/>
                <a:cs typeface="+mn-cs"/>
              </a:rPr>
              <a:t>over</a:t>
            </a:r>
            <a:r>
              <a:rPr lang="en-US" b="1" i="1" dirty="0" smtClean="0">
                <a:solidFill>
                  <a:srgbClr val="FFFF00"/>
                </a:solidFill>
                <a:latin typeface="Palatino Linotype" pitchFamily="18" charset="0"/>
                <a:cs typeface="+mn-cs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  <a:cs typeface="+mn-cs"/>
              </a:rPr>
              <a:t>$18.1 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  <a:cs typeface="+mn-cs"/>
              </a:rPr>
              <a:t>million dollars</a:t>
            </a:r>
            <a:r>
              <a:rPr lang="en-US" b="1" i="1" dirty="0">
                <a:solidFill>
                  <a:srgbClr val="FFFF00"/>
                </a:solidFill>
                <a:latin typeface="Palatino Linotype" pitchFamily="18" charset="0"/>
                <a:cs typeface="+mn-cs"/>
              </a:rPr>
              <a:t> </a:t>
            </a:r>
            <a:r>
              <a:rPr lang="en-US" b="1" i="1" dirty="0">
                <a:solidFill>
                  <a:schemeClr val="bg1"/>
                </a:solidFill>
                <a:latin typeface="Palatino Linotype" pitchFamily="18" charset="0"/>
                <a:cs typeface="+mn-cs"/>
              </a:rPr>
              <a:t>to the local </a:t>
            </a:r>
            <a:r>
              <a:rPr lang="en-US" b="1" i="1" dirty="0" smtClean="0">
                <a:solidFill>
                  <a:schemeClr val="bg1"/>
                </a:solidFill>
                <a:latin typeface="Palatino Linotype" pitchFamily="18" charset="0"/>
                <a:cs typeface="+mn-cs"/>
              </a:rPr>
              <a:t>&amp; regional economies</a:t>
            </a:r>
            <a:r>
              <a:rPr lang="en-US" b="1" i="1" dirty="0">
                <a:solidFill>
                  <a:schemeClr val="bg1"/>
                </a:solidFill>
                <a:latin typeface="Palatino Linotype" pitchFamily="18" charset="0"/>
                <a:cs typeface="+mn-cs"/>
              </a:rPr>
              <a:t>!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685800" y="3733800"/>
            <a:ext cx="8686800" cy="892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00"/>
                </a:solidFill>
                <a:cs typeface="+mn-cs"/>
              </a:rPr>
              <a:t>Fishing, kayaking, </a:t>
            </a:r>
            <a:r>
              <a:rPr lang="en-US" sz="2000" b="1" dirty="0" smtClean="0">
                <a:solidFill>
                  <a:srgbClr val="FFFF00"/>
                </a:solidFill>
                <a:cs typeface="+mn-cs"/>
              </a:rPr>
              <a:t>programs</a:t>
            </a:r>
            <a:r>
              <a:rPr lang="en-US" sz="2000" b="1" dirty="0">
                <a:solidFill>
                  <a:srgbClr val="FFFF00"/>
                </a:solidFill>
                <a:cs typeface="+mn-cs"/>
              </a:rPr>
              <a:t>, </a:t>
            </a:r>
            <a:r>
              <a:rPr lang="en-US" sz="2000" b="1" dirty="0" smtClean="0">
                <a:solidFill>
                  <a:srgbClr val="FFFF00"/>
                </a:solidFill>
                <a:cs typeface="+mn-cs"/>
              </a:rPr>
              <a:t>picnicking, etc</a:t>
            </a:r>
            <a:r>
              <a:rPr lang="en-US" sz="2000" b="1" dirty="0">
                <a:solidFill>
                  <a:srgbClr val="FFFF00"/>
                </a:solidFill>
                <a:cs typeface="+mn-cs"/>
              </a:rPr>
              <a:t>.	 </a:t>
            </a:r>
            <a:r>
              <a:rPr lang="en-US" sz="2000" dirty="0" smtClean="0">
                <a:solidFill>
                  <a:srgbClr val="FFFFFF"/>
                </a:solidFill>
                <a:cs typeface="+mn-cs"/>
              </a:rPr>
              <a:t>=   </a:t>
            </a:r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$15,925,412.00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						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       </a:t>
            </a:r>
            <a:r>
              <a:rPr lang="en-US" sz="2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$ 18,086,085.00</a:t>
            </a:r>
            <a:endParaRPr lang="en-US" sz="2800" dirty="0">
              <a:solidFill>
                <a:srgbClr val="FF99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1485900" y="5765036"/>
            <a:ext cx="6188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 smtClean="0"/>
              <a:t>712,893 </a:t>
            </a:r>
            <a:r>
              <a:rPr lang="en-US" dirty="0"/>
              <a:t>visitors spend </a:t>
            </a:r>
            <a:r>
              <a:rPr lang="en-US" dirty="0" smtClean="0"/>
              <a:t>approximately $18,086,085* </a:t>
            </a:r>
          </a:p>
          <a:p>
            <a:pPr algn="ctr" eaLnBrk="1" hangingPunct="1"/>
            <a:r>
              <a:rPr lang="en-US" dirty="0" smtClean="0"/>
              <a:t>annually </a:t>
            </a:r>
            <a:r>
              <a:rPr lang="en-US" dirty="0"/>
              <a:t>by visiting </a:t>
            </a:r>
            <a:r>
              <a:rPr lang="en-US" dirty="0" smtClean="0"/>
              <a:t>Story County </a:t>
            </a:r>
            <a:r>
              <a:rPr lang="en-US" dirty="0"/>
              <a:t>Parks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6400" y="6392912"/>
            <a:ext cx="5522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* 2012 ISU 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Study on the Economic Value of Outdoor Recreation Activities in Iowa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1495425" cy="1495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90099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85" y="228600"/>
            <a:ext cx="2269915" cy="1495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16259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utoUpdateAnimBg="0"/>
      <p:bldP spid="7177" grpId="0" autoUpdateAnimBg="0"/>
      <p:bldP spid="7178" grpId="0" autoUpdateAnimBg="0"/>
      <p:bldP spid="7180" grpId="0" autoUpdateAnimBg="0"/>
      <p:bldP spid="718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6"/>
          <p:cNvSpPr txBox="1">
            <a:spLocks noChangeArrowheads="1"/>
          </p:cNvSpPr>
          <p:nvPr/>
        </p:nvSpPr>
        <p:spPr bwMode="auto">
          <a:xfrm>
            <a:off x="846138" y="158750"/>
            <a:ext cx="3733800" cy="9239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00FF00"/>
                </a:solidFill>
              </a:rPr>
              <a:t>Population 2000		</a:t>
            </a:r>
            <a:r>
              <a:rPr lang="en-US" dirty="0" smtClean="0">
                <a:solidFill>
                  <a:srgbClr val="00FF00"/>
                </a:solidFill>
              </a:rPr>
              <a:t>  4,482 </a:t>
            </a:r>
            <a:r>
              <a:rPr lang="en-US" dirty="0">
                <a:solidFill>
                  <a:srgbClr val="00FF00"/>
                </a:solidFill>
              </a:rPr>
              <a:t>Population 2010		</a:t>
            </a:r>
            <a:r>
              <a:rPr lang="en-US" u="sng" dirty="0" smtClean="0">
                <a:solidFill>
                  <a:srgbClr val="00FF00"/>
                </a:solidFill>
              </a:rPr>
              <a:t>  4,029</a:t>
            </a:r>
            <a:r>
              <a:rPr lang="en-US" dirty="0" smtClean="0">
                <a:solidFill>
                  <a:srgbClr val="00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Loss </a:t>
            </a:r>
            <a:r>
              <a:rPr lang="en-US" dirty="0">
                <a:solidFill>
                  <a:srgbClr val="FFFF00"/>
                </a:solidFill>
              </a:rPr>
              <a:t>of  </a:t>
            </a:r>
            <a:r>
              <a:rPr lang="en-US" dirty="0" smtClean="0">
                <a:solidFill>
                  <a:srgbClr val="FF00FF"/>
                </a:solidFill>
              </a:rPr>
              <a:t>10%</a:t>
            </a:r>
            <a:r>
              <a:rPr lang="en-US" dirty="0">
                <a:solidFill>
                  <a:srgbClr val="FFFF00"/>
                </a:solidFill>
              </a:rPr>
              <a:t>	              </a:t>
            </a:r>
            <a:r>
              <a:rPr lang="en-US" dirty="0" smtClean="0">
                <a:solidFill>
                  <a:srgbClr val="FFFF00"/>
                </a:solidFill>
              </a:rPr>
              <a:t>- 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 453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123" name="WordArt 7"/>
          <p:cNvSpPr>
            <a:spLocks noChangeArrowheads="1" noChangeShapeType="1" noTextEdit="1"/>
          </p:cNvSpPr>
          <p:nvPr/>
        </p:nvSpPr>
        <p:spPr bwMode="auto">
          <a:xfrm>
            <a:off x="460375" y="1295400"/>
            <a:ext cx="4495800" cy="642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Economic Impact?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04800" y="2057400"/>
            <a:ext cx="8829675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FF00"/>
                </a:solidFill>
                <a:cs typeface="+mn-cs"/>
              </a:rPr>
              <a:t>  9,954 campers</a:t>
            </a:r>
            <a:r>
              <a:rPr lang="en-US" sz="2000" dirty="0" smtClean="0">
                <a:solidFill>
                  <a:srgbClr val="FFFFFF"/>
                </a:solidFill>
                <a:cs typeface="+mn-cs"/>
              </a:rPr>
              <a:t> </a:t>
            </a:r>
            <a:r>
              <a:rPr lang="en-US" sz="2000" dirty="0">
                <a:solidFill>
                  <a:srgbClr val="FFFFFF"/>
                </a:solidFill>
                <a:cs typeface="+mn-cs"/>
              </a:rPr>
              <a:t>in </a:t>
            </a:r>
            <a:r>
              <a:rPr lang="en-US" sz="2000" dirty="0" smtClean="0">
                <a:solidFill>
                  <a:srgbClr val="FFFFFF"/>
                </a:solidFill>
                <a:cs typeface="+mn-cs"/>
              </a:rPr>
              <a:t>158 </a:t>
            </a:r>
            <a:r>
              <a:rPr lang="en-US" sz="2000" dirty="0">
                <a:solidFill>
                  <a:srgbClr val="FFFFFF"/>
                </a:solidFill>
                <a:cs typeface="+mn-cs"/>
              </a:rPr>
              <a:t>campsites spend </a:t>
            </a:r>
            <a:r>
              <a:rPr lang="en-US" sz="2000" b="1" dirty="0">
                <a:solidFill>
                  <a:srgbClr val="00FF00"/>
                </a:solidFill>
                <a:cs typeface="+mn-cs"/>
              </a:rPr>
              <a:t>$</a:t>
            </a:r>
            <a:r>
              <a:rPr lang="en-US" sz="2000" b="1" dirty="0" smtClean="0">
                <a:solidFill>
                  <a:srgbClr val="00FF00"/>
                </a:solidFill>
                <a:cs typeface="+mn-cs"/>
              </a:rPr>
              <a:t>59.60/day</a:t>
            </a:r>
            <a:r>
              <a:rPr lang="en-US" sz="2000" dirty="0" smtClean="0">
                <a:solidFill>
                  <a:srgbClr val="FFFFFF"/>
                </a:solidFill>
                <a:cs typeface="+mn-cs"/>
              </a:rPr>
              <a:t>  </a:t>
            </a:r>
            <a:r>
              <a:rPr lang="en-US" sz="2000" dirty="0">
                <a:solidFill>
                  <a:srgbClr val="FFFFFF"/>
                </a:solidFill>
                <a:cs typeface="+mn-cs"/>
              </a:rPr>
              <a:t>=  </a:t>
            </a:r>
            <a:r>
              <a:rPr lang="en-US" sz="2000" dirty="0" smtClean="0">
                <a:solidFill>
                  <a:srgbClr val="FFFFFF"/>
                </a:solidFill>
                <a:cs typeface="+mn-cs"/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$593,258.00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85800" y="2667000"/>
            <a:ext cx="8686800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FF00"/>
                </a:solidFill>
                <a:cs typeface="+mn-cs"/>
              </a:rPr>
              <a:t>9,198 trail </a:t>
            </a:r>
            <a:r>
              <a:rPr lang="en-US" sz="2000" b="1" dirty="0">
                <a:solidFill>
                  <a:srgbClr val="FFFF00"/>
                </a:solidFill>
                <a:cs typeface="+mn-cs"/>
              </a:rPr>
              <a:t>users</a:t>
            </a:r>
            <a:r>
              <a:rPr lang="en-US" sz="2000" dirty="0">
                <a:solidFill>
                  <a:srgbClr val="FFFFFF"/>
                </a:solidFill>
                <a:cs typeface="+mn-cs"/>
              </a:rPr>
              <a:t> on </a:t>
            </a:r>
            <a:r>
              <a:rPr lang="en-US" sz="2000" dirty="0" smtClean="0">
                <a:solidFill>
                  <a:srgbClr val="FFFFFF"/>
                </a:solidFill>
                <a:cs typeface="+mn-cs"/>
              </a:rPr>
              <a:t>6 mi. </a:t>
            </a:r>
            <a:r>
              <a:rPr lang="en-US" sz="2000" dirty="0">
                <a:solidFill>
                  <a:srgbClr val="FFFFFF"/>
                </a:solidFill>
                <a:cs typeface="+mn-cs"/>
              </a:rPr>
              <a:t>of trails spend </a:t>
            </a:r>
            <a:r>
              <a:rPr lang="en-US" sz="2000" b="1" dirty="0">
                <a:solidFill>
                  <a:srgbClr val="00FF00"/>
                </a:solidFill>
                <a:cs typeface="+mn-cs"/>
              </a:rPr>
              <a:t>$</a:t>
            </a:r>
            <a:r>
              <a:rPr lang="en-US" sz="2000" b="1" dirty="0" smtClean="0">
                <a:solidFill>
                  <a:srgbClr val="00FF00"/>
                </a:solidFill>
                <a:cs typeface="+mn-cs"/>
              </a:rPr>
              <a:t>8.80 </a:t>
            </a:r>
            <a:r>
              <a:rPr lang="en-US" sz="2000" dirty="0" smtClean="0">
                <a:solidFill>
                  <a:srgbClr val="FFFFFF"/>
                </a:solidFill>
                <a:cs typeface="+mn-cs"/>
              </a:rPr>
              <a:t>=           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$ 80,942.00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685800" y="3200400"/>
            <a:ext cx="8686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FF00"/>
                </a:solidFill>
                <a:cs typeface="+mn-cs"/>
              </a:rPr>
              <a:t>2,124 </a:t>
            </a:r>
            <a:r>
              <a:rPr lang="en-US" sz="2000" b="1" dirty="0">
                <a:solidFill>
                  <a:srgbClr val="FFFF00"/>
                </a:solidFill>
                <a:cs typeface="+mn-cs"/>
              </a:rPr>
              <a:t>acres open for hunting </a:t>
            </a:r>
            <a:r>
              <a:rPr lang="en-US" sz="2000" dirty="0">
                <a:solidFill>
                  <a:srgbClr val="FFFFFF"/>
                </a:solidFill>
                <a:cs typeface="+mn-cs"/>
              </a:rPr>
              <a:t>yields </a:t>
            </a:r>
            <a:r>
              <a:rPr lang="en-US" sz="2000" b="1" dirty="0">
                <a:solidFill>
                  <a:srgbClr val="00FF00"/>
                </a:solidFill>
                <a:cs typeface="+mn-cs"/>
              </a:rPr>
              <a:t>$400.00/year</a:t>
            </a:r>
            <a:r>
              <a:rPr lang="en-US" sz="2000" dirty="0">
                <a:solidFill>
                  <a:srgbClr val="FFFFFF"/>
                </a:solidFill>
                <a:cs typeface="+mn-cs"/>
              </a:rPr>
              <a:t>  = 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$849,600.00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	</a:t>
            </a:r>
            <a:endParaRPr lang="en-US" sz="2800" dirty="0">
              <a:solidFill>
                <a:srgbClr val="FF99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5127" name="Text Box 11"/>
          <p:cNvSpPr txBox="1">
            <a:spLocks noChangeArrowheads="1"/>
          </p:cNvSpPr>
          <p:nvPr/>
        </p:nvSpPr>
        <p:spPr bwMode="auto">
          <a:xfrm>
            <a:off x="228600" y="4267200"/>
            <a:ext cx="868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286544" y="4724400"/>
            <a:ext cx="8570912" cy="9233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smtClean="0">
                <a:solidFill>
                  <a:srgbClr val="00FF00"/>
                </a:solidFill>
                <a:latin typeface="Palatino Linotype" pitchFamily="18" charset="0"/>
                <a:cs typeface="+mn-cs"/>
              </a:rPr>
              <a:t>Adams County </a:t>
            </a:r>
            <a:r>
              <a:rPr lang="en-US" b="1" i="1" dirty="0">
                <a:solidFill>
                  <a:srgbClr val="00FF00"/>
                </a:solidFill>
                <a:latin typeface="Palatino Linotype" pitchFamily="18" charset="0"/>
                <a:cs typeface="+mn-cs"/>
              </a:rPr>
              <a:t>Conservation </a:t>
            </a:r>
            <a:r>
              <a:rPr lang="en-US" b="1" i="1" dirty="0">
                <a:solidFill>
                  <a:schemeClr val="bg1"/>
                </a:solidFill>
                <a:latin typeface="Palatino Linotype" pitchFamily="18" charset="0"/>
                <a:cs typeface="+mn-cs"/>
              </a:rPr>
              <a:t>delivers</a:t>
            </a:r>
            <a:r>
              <a:rPr lang="en-US" b="1" i="1" dirty="0">
                <a:solidFill>
                  <a:srgbClr val="FFFF00"/>
                </a:solidFill>
                <a:latin typeface="Palatino Linotype" pitchFamily="18" charset="0"/>
                <a:cs typeface="+mn-cs"/>
              </a:rPr>
              <a:t> </a:t>
            </a:r>
            <a:r>
              <a:rPr lang="en-US" b="1" dirty="0">
                <a:solidFill>
                  <a:srgbClr val="00FF00"/>
                </a:solidFill>
                <a:latin typeface="Palatino Linotype" pitchFamily="18" charset="0"/>
                <a:cs typeface="+mn-cs"/>
              </a:rPr>
              <a:t>THE</a:t>
            </a:r>
            <a:r>
              <a:rPr lang="en-US" b="1" dirty="0">
                <a:solidFill>
                  <a:srgbClr val="FFFF00"/>
                </a:solidFill>
                <a:latin typeface="Palatino Linotype" pitchFamily="18" charset="0"/>
                <a:cs typeface="+mn-cs"/>
              </a:rPr>
              <a:t> </a:t>
            </a:r>
            <a:r>
              <a:rPr lang="en-US" b="1" i="1" dirty="0">
                <a:solidFill>
                  <a:schemeClr val="bg1"/>
                </a:solidFill>
                <a:latin typeface="Palatino Linotype" pitchFamily="18" charset="0"/>
                <a:cs typeface="+mn-cs"/>
              </a:rPr>
              <a:t>quality of life opportunities for residents of and visitors to the </a:t>
            </a:r>
            <a:r>
              <a:rPr lang="en-US" b="1" i="1" dirty="0" smtClean="0">
                <a:solidFill>
                  <a:schemeClr val="bg1"/>
                </a:solidFill>
                <a:latin typeface="Palatino Linotype" pitchFamily="18" charset="0"/>
                <a:cs typeface="+mn-cs"/>
              </a:rPr>
              <a:t>Adams County/Corning </a:t>
            </a:r>
            <a:r>
              <a:rPr lang="en-US" b="1" i="1" dirty="0">
                <a:solidFill>
                  <a:schemeClr val="bg1"/>
                </a:solidFill>
                <a:latin typeface="Palatino Linotype" pitchFamily="18" charset="0"/>
                <a:cs typeface="+mn-cs"/>
              </a:rPr>
              <a:t>area. Additionally, you annually provide </a:t>
            </a:r>
            <a:r>
              <a:rPr lang="en-US" b="1" i="1" dirty="0" smtClean="0">
                <a:solidFill>
                  <a:schemeClr val="bg1"/>
                </a:solidFill>
                <a:latin typeface="Palatino Linotype" pitchFamily="18" charset="0"/>
                <a:cs typeface="+mn-cs"/>
              </a:rPr>
              <a:t>over</a:t>
            </a:r>
            <a:r>
              <a:rPr lang="en-US" b="1" i="1" dirty="0" smtClean="0">
                <a:solidFill>
                  <a:srgbClr val="FFFF00"/>
                </a:solidFill>
                <a:latin typeface="Palatino Linotype" pitchFamily="18" charset="0"/>
                <a:cs typeface="+mn-cs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  <a:cs typeface="+mn-cs"/>
              </a:rPr>
              <a:t>$5.7 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  <a:cs typeface="+mn-cs"/>
              </a:rPr>
              <a:t>million dollars</a:t>
            </a:r>
            <a:r>
              <a:rPr lang="en-US" b="1" i="1" dirty="0">
                <a:solidFill>
                  <a:srgbClr val="FFFF00"/>
                </a:solidFill>
                <a:latin typeface="Palatino Linotype" pitchFamily="18" charset="0"/>
                <a:cs typeface="+mn-cs"/>
              </a:rPr>
              <a:t> </a:t>
            </a:r>
            <a:r>
              <a:rPr lang="en-US" b="1" i="1" dirty="0">
                <a:solidFill>
                  <a:schemeClr val="bg1"/>
                </a:solidFill>
                <a:latin typeface="Palatino Linotype" pitchFamily="18" charset="0"/>
                <a:cs typeface="+mn-cs"/>
              </a:rPr>
              <a:t>to the local </a:t>
            </a:r>
            <a:r>
              <a:rPr lang="en-US" b="1" i="1" dirty="0" smtClean="0">
                <a:solidFill>
                  <a:schemeClr val="bg1"/>
                </a:solidFill>
                <a:latin typeface="Palatino Linotype" pitchFamily="18" charset="0"/>
                <a:cs typeface="+mn-cs"/>
              </a:rPr>
              <a:t>&amp; regional economies</a:t>
            </a:r>
            <a:r>
              <a:rPr lang="en-US" b="1" i="1" dirty="0">
                <a:solidFill>
                  <a:schemeClr val="bg1"/>
                </a:solidFill>
                <a:latin typeface="Palatino Linotype" pitchFamily="18" charset="0"/>
                <a:cs typeface="+mn-cs"/>
              </a:rPr>
              <a:t>!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685800" y="3733800"/>
            <a:ext cx="8686800" cy="892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00"/>
                </a:solidFill>
                <a:cs typeface="+mn-cs"/>
              </a:rPr>
              <a:t>Fishing, kayaking, </a:t>
            </a:r>
            <a:r>
              <a:rPr lang="en-US" sz="2000" b="1" dirty="0" smtClean="0">
                <a:solidFill>
                  <a:srgbClr val="FFFF00"/>
                </a:solidFill>
                <a:cs typeface="+mn-cs"/>
              </a:rPr>
              <a:t>programs</a:t>
            </a:r>
            <a:r>
              <a:rPr lang="en-US" sz="2000" b="1" dirty="0">
                <a:solidFill>
                  <a:srgbClr val="FFFF00"/>
                </a:solidFill>
                <a:cs typeface="+mn-cs"/>
              </a:rPr>
              <a:t>, </a:t>
            </a:r>
            <a:r>
              <a:rPr lang="en-US" sz="2000" b="1" dirty="0" smtClean="0">
                <a:solidFill>
                  <a:srgbClr val="FFFF00"/>
                </a:solidFill>
                <a:cs typeface="+mn-cs"/>
              </a:rPr>
              <a:t>picnicking, etc</a:t>
            </a:r>
            <a:r>
              <a:rPr lang="en-US" sz="2000" b="1" dirty="0">
                <a:solidFill>
                  <a:srgbClr val="FFFF00"/>
                </a:solidFill>
                <a:cs typeface="+mn-cs"/>
              </a:rPr>
              <a:t>.	 </a:t>
            </a:r>
            <a:r>
              <a:rPr lang="en-US" sz="2000" dirty="0" smtClean="0">
                <a:solidFill>
                  <a:srgbClr val="FFFFFF"/>
                </a:solidFill>
                <a:cs typeface="+mn-cs"/>
              </a:rPr>
              <a:t> </a:t>
            </a:r>
            <a:r>
              <a:rPr lang="en-US" sz="2000" dirty="0">
                <a:solidFill>
                  <a:srgbClr val="FFFFFF"/>
                </a:solidFill>
                <a:cs typeface="+mn-cs"/>
              </a:rPr>
              <a:t>=  </a:t>
            </a:r>
            <a:r>
              <a:rPr lang="en-US" sz="2000" dirty="0" smtClean="0">
                <a:solidFill>
                  <a:srgbClr val="FFFFFF"/>
                </a:solidFill>
                <a:cs typeface="+mn-cs"/>
              </a:rPr>
              <a:t> </a:t>
            </a:r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$4,201,307.00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						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	 </a:t>
            </a:r>
            <a:r>
              <a:rPr lang="en-US" sz="2800" dirty="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$ </a:t>
            </a:r>
            <a:r>
              <a:rPr lang="en-US" sz="2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5,725,107.00</a:t>
            </a:r>
            <a:endParaRPr lang="en-US" sz="2800" dirty="0">
              <a:solidFill>
                <a:srgbClr val="FF99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1485900" y="5765036"/>
            <a:ext cx="6188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 smtClean="0"/>
              <a:t>98,457 </a:t>
            </a:r>
            <a:r>
              <a:rPr lang="en-US" dirty="0"/>
              <a:t>visitors spend </a:t>
            </a:r>
            <a:r>
              <a:rPr lang="en-US" dirty="0" smtClean="0"/>
              <a:t>approximately $5,725,107* </a:t>
            </a:r>
          </a:p>
          <a:p>
            <a:pPr algn="ctr" eaLnBrk="1" hangingPunct="1"/>
            <a:r>
              <a:rPr lang="en-US" dirty="0" smtClean="0"/>
              <a:t>annually </a:t>
            </a:r>
            <a:r>
              <a:rPr lang="en-US" dirty="0"/>
              <a:t>by visiting </a:t>
            </a:r>
            <a:r>
              <a:rPr lang="en-US" dirty="0" smtClean="0"/>
              <a:t>Adams County </a:t>
            </a:r>
            <a:r>
              <a:rPr lang="en-US" dirty="0"/>
              <a:t>Parks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6400" y="6392912"/>
            <a:ext cx="5522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* 2012 ISU 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Study on the Economic Value of Outdoor Recreation Activities in Iowa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9" y="0"/>
            <a:ext cx="1498521" cy="1902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4755"/>
            <a:ext cx="1698171" cy="1132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16259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utoUpdateAnimBg="0"/>
      <p:bldP spid="7177" grpId="0" autoUpdateAnimBg="0"/>
      <p:bldP spid="7178" grpId="0" autoUpdateAnimBg="0"/>
      <p:bldP spid="7180" grpId="0" autoUpdateAnimBg="0"/>
      <p:bldP spid="718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57150" y="2352675"/>
            <a:ext cx="8305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i="1" dirty="0" smtClean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1"/>
                  <a:tileRect/>
                </a:gradFill>
                <a:latin typeface="Bookman Old Style" pitchFamily="18" charset="0"/>
              </a:rPr>
              <a:t>#4. Tell it with PASSION!</a:t>
            </a:r>
            <a:endParaRPr lang="en-US" sz="4000" b="1" i="1" dirty="0">
              <a:ln>
                <a:solidFill>
                  <a:schemeClr val="bg1"/>
                </a:solidFill>
              </a:ln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6200000" scaled="1"/>
                <a:tileRect/>
              </a:gra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0" y="152400"/>
            <a:ext cx="84105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i="1" dirty="0" smtClean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1"/>
                  <a:tileRect/>
                </a:gradFill>
                <a:latin typeface="Bookman Old Style" pitchFamily="18" charset="0"/>
              </a:rPr>
              <a:t>#3. Tell it with PowerPoint.</a:t>
            </a:r>
            <a:endParaRPr lang="en-US" sz="4000" b="1" i="1" dirty="0">
              <a:ln>
                <a:solidFill>
                  <a:schemeClr val="bg1"/>
                </a:solidFill>
              </a:ln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6200000" scaled="1"/>
                <a:tileRect/>
              </a:gradFill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152399" y="4343400"/>
            <a:ext cx="8763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i="1" dirty="0" smtClean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1"/>
                  <a:tileRect/>
                </a:gradFill>
                <a:latin typeface="Bookman Old Style" pitchFamily="18" charset="0"/>
              </a:rPr>
              <a:t>#5. Tell it OFTEN!</a:t>
            </a:r>
            <a:endParaRPr lang="en-US" sz="4000" b="1" i="1" dirty="0">
              <a:ln>
                <a:solidFill>
                  <a:schemeClr val="bg1"/>
                </a:solidFill>
              </a:ln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6200000" scaled="1"/>
                <a:tileRect/>
              </a:gradFill>
              <a:latin typeface="Bookman Old Style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17091"/>
            <a:ext cx="1981200" cy="1269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96" y="1027126"/>
            <a:ext cx="1879257" cy="1291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142702"/>
            <a:ext cx="1041610" cy="1223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120032"/>
            <a:ext cx="990600" cy="1246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455" y="1035375"/>
            <a:ext cx="2895600" cy="1306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344" y="3156121"/>
            <a:ext cx="1310368" cy="1196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14238" r="23135" b="9081"/>
          <a:stretch/>
        </p:blipFill>
        <p:spPr>
          <a:xfrm>
            <a:off x="4533899" y="3156121"/>
            <a:ext cx="1447800" cy="1209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4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8872" r="19896"/>
          <a:stretch/>
        </p:blipFill>
        <p:spPr>
          <a:xfrm>
            <a:off x="6234590" y="3150691"/>
            <a:ext cx="1233010" cy="1196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" t="26385" r="-1156"/>
          <a:stretch/>
        </p:blipFill>
        <p:spPr>
          <a:xfrm>
            <a:off x="266700" y="5029200"/>
            <a:ext cx="823963" cy="885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" r="20227"/>
          <a:stretch/>
        </p:blipFill>
        <p:spPr>
          <a:xfrm>
            <a:off x="7467600" y="1035375"/>
            <a:ext cx="1382352" cy="1306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2" r="21671" b="6397"/>
          <a:stretch/>
        </p:blipFill>
        <p:spPr>
          <a:xfrm rot="16200000">
            <a:off x="7487485" y="3338306"/>
            <a:ext cx="1641391" cy="1214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" t="26385" r="-1156"/>
          <a:stretch/>
        </p:blipFill>
        <p:spPr>
          <a:xfrm>
            <a:off x="2490960" y="5057775"/>
            <a:ext cx="823963" cy="885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" t="26385" r="-1156"/>
          <a:stretch/>
        </p:blipFill>
        <p:spPr>
          <a:xfrm>
            <a:off x="4646748" y="5074741"/>
            <a:ext cx="823963" cy="885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" t="26385" r="-1156"/>
          <a:stretch/>
        </p:blipFill>
        <p:spPr>
          <a:xfrm>
            <a:off x="6853475" y="5069384"/>
            <a:ext cx="823963" cy="885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t="31818" r="13959" b="7740"/>
          <a:stretch/>
        </p:blipFill>
        <p:spPr>
          <a:xfrm>
            <a:off x="3521528" y="5074741"/>
            <a:ext cx="898375" cy="897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t="31818" r="13959" b="7740"/>
          <a:stretch/>
        </p:blipFill>
        <p:spPr>
          <a:xfrm>
            <a:off x="7913762" y="5068936"/>
            <a:ext cx="898375" cy="897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t="31818" r="13959" b="7740"/>
          <a:stretch/>
        </p:blipFill>
        <p:spPr>
          <a:xfrm>
            <a:off x="5715000" y="5057775"/>
            <a:ext cx="898375" cy="897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t="31818" r="13959" b="7740"/>
          <a:stretch/>
        </p:blipFill>
        <p:spPr>
          <a:xfrm>
            <a:off x="1371600" y="5029200"/>
            <a:ext cx="898375" cy="897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1943099" y="60960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with the story……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50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29200" y="142875"/>
            <a:ext cx="3638550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spc="50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RIVERS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3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4" y="4626625"/>
            <a:ext cx="1017674" cy="12750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" b="89401"/>
          <a:stretch/>
        </p:blipFill>
        <p:spPr bwMode="auto">
          <a:xfrm>
            <a:off x="200025" y="3295649"/>
            <a:ext cx="8705851" cy="666751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3" y="3962400"/>
            <a:ext cx="5314953" cy="3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124450" y="1392197"/>
            <a:ext cx="3448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FF00"/>
                </a:solidFill>
              </a:rPr>
              <a:t>STATEWIDE: </a:t>
            </a:r>
            <a:r>
              <a:rPr lang="en-US" b="1" dirty="0" smtClean="0">
                <a:solidFill>
                  <a:srgbClr val="FFFF00"/>
                </a:solidFill>
              </a:rPr>
              <a:t>5,000 </a:t>
            </a:r>
            <a:r>
              <a:rPr lang="en-US" b="1" dirty="0">
                <a:solidFill>
                  <a:srgbClr val="FFFF00"/>
                </a:solidFill>
              </a:rPr>
              <a:t>jobs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are supported with $143 million of personal income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484" y="4544986"/>
            <a:ext cx="1425662" cy="2084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  <p:pic>
        <p:nvPicPr>
          <p:cNvPr id="3080" name="Picture 8" descr="http://prpc.s3.amazonaws.com/slide1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7" t="3992" r="3334" b="9898"/>
          <a:stretch/>
        </p:blipFill>
        <p:spPr bwMode="auto">
          <a:xfrm>
            <a:off x="6858000" y="4932717"/>
            <a:ext cx="2047876" cy="1308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90099"/>
            </a:solidFill>
          </a:ln>
          <a:effectLst/>
          <a:extLst/>
        </p:spPr>
      </p:pic>
      <p:pic>
        <p:nvPicPr>
          <p:cNvPr id="3082" name="Picture 10" descr="http://www.current-river.com/index_files/Canoeing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49" y="4932716"/>
            <a:ext cx="3021583" cy="1696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90099"/>
            </a:solidFill>
          </a:ln>
          <a:effectLst/>
          <a:ex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9075"/>
            <a:ext cx="4343401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9" y="209549"/>
            <a:ext cx="2082274" cy="2790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  <p:sp>
        <p:nvSpPr>
          <p:cNvPr id="4" name="Rectangle 3"/>
          <p:cNvSpPr/>
          <p:nvPr/>
        </p:nvSpPr>
        <p:spPr>
          <a:xfrm>
            <a:off x="5029200" y="142875"/>
            <a:ext cx="3638550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spc="50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RIVERS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3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4" y="4626625"/>
            <a:ext cx="1017674" cy="12750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cxnSp>
        <p:nvCxnSpPr>
          <p:cNvPr id="3" name="Straight Arrow Connector 2"/>
          <p:cNvCxnSpPr/>
          <p:nvPr/>
        </p:nvCxnSpPr>
        <p:spPr>
          <a:xfrm flipH="1">
            <a:off x="1538737" y="489377"/>
            <a:ext cx="427725" cy="110698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" b="89401"/>
          <a:stretch/>
        </p:blipFill>
        <p:spPr bwMode="auto">
          <a:xfrm>
            <a:off x="200025" y="3295649"/>
            <a:ext cx="8334375" cy="666751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>
            <a:off x="1565920" y="1812131"/>
            <a:ext cx="540078" cy="88044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4" y="4471062"/>
            <a:ext cx="4867275" cy="3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124450" y="1392197"/>
            <a:ext cx="3448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FF00"/>
                </a:solidFill>
              </a:rPr>
              <a:t>STATEWIDE: </a:t>
            </a:r>
            <a:r>
              <a:rPr lang="en-US" b="1" dirty="0" smtClean="0">
                <a:solidFill>
                  <a:srgbClr val="FFFF00"/>
                </a:solidFill>
              </a:rPr>
              <a:t>5,000 </a:t>
            </a:r>
            <a:r>
              <a:rPr lang="en-US" b="1" dirty="0">
                <a:solidFill>
                  <a:srgbClr val="FFFF00"/>
                </a:solidFill>
              </a:rPr>
              <a:t>jobs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are supported with $143 million of personal income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3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4082912"/>
            <a:ext cx="8143875" cy="28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484" y="4544986"/>
            <a:ext cx="1425662" cy="2084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8123"/>
            <a:ext cx="1447800" cy="2762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  <p:pic>
        <p:nvPicPr>
          <p:cNvPr id="3080" name="Picture 8" descr="http://prpc.s3.amazonaws.com/slide11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7" t="3992" r="3334" b="9898"/>
          <a:stretch/>
        </p:blipFill>
        <p:spPr bwMode="auto">
          <a:xfrm>
            <a:off x="6858000" y="4932717"/>
            <a:ext cx="2047876" cy="1308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90099"/>
            </a:solidFill>
          </a:ln>
          <a:effectLst/>
          <a:extLst/>
        </p:spPr>
      </p:pic>
      <p:pic>
        <p:nvPicPr>
          <p:cNvPr id="3082" name="Picture 10" descr="http://www.current-river.com/index_files/Canoeing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49" y="4932716"/>
            <a:ext cx="3021583" cy="1696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90099"/>
            </a:solidFill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024" r="1128" b="88298"/>
          <a:stretch/>
        </p:blipFill>
        <p:spPr bwMode="auto">
          <a:xfrm>
            <a:off x="621010" y="3473114"/>
            <a:ext cx="8058150" cy="69532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17765" y="371475"/>
            <a:ext cx="3861395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spc="50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LAKES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3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30429"/>
            <a:ext cx="1033957" cy="12954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1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558" y="4168439"/>
            <a:ext cx="5943600" cy="300076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8200" y="1488996"/>
            <a:ext cx="433387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CCFF"/>
                </a:solidFill>
              </a:rPr>
              <a:t>11,977,633 annual visitors</a:t>
            </a:r>
          </a:p>
          <a:p>
            <a:pPr algn="ctr"/>
            <a:endParaRPr lang="en-US" dirty="0">
              <a:solidFill>
                <a:srgbClr val="00CCFF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Spending $1.21 billion annually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"/>
          <a:stretch/>
        </p:blipFill>
        <p:spPr bwMode="auto">
          <a:xfrm>
            <a:off x="4800600" y="4953000"/>
            <a:ext cx="2290762" cy="1749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  <p:pic>
        <p:nvPicPr>
          <p:cNvPr id="4102" name="Picture 6" descr="http://farm9.staticflickr.com/8454/8052515880_0118d4214b_z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270" y="4953000"/>
            <a:ext cx="2627680" cy="1749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90099"/>
            </a:solidFill>
          </a:ln>
          <a:effectLst/>
          <a:extLst/>
        </p:spPr>
      </p:pic>
      <p:pic>
        <p:nvPicPr>
          <p:cNvPr id="4104" name="Picture 8" descr="http://www.mycountyparks.com/Handler.ashx?Item_ID=32BEA616-55AB-40DC-AD2B-A6BDDBDFE60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962525"/>
            <a:ext cx="1608609" cy="1209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90099"/>
            </a:solidFill>
          </a:ln>
          <a:effectLst/>
          <a:ex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31000" contras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8223"/>
            <a:ext cx="4267200" cy="2850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54" b="50000"/>
          <a:stretch/>
        </p:blipFill>
        <p:spPr bwMode="auto">
          <a:xfrm>
            <a:off x="304800" y="228600"/>
            <a:ext cx="3971926" cy="2857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379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024" r="1128" b="88298"/>
          <a:stretch/>
        </p:blipFill>
        <p:spPr bwMode="auto">
          <a:xfrm>
            <a:off x="552451" y="3267074"/>
            <a:ext cx="8058150" cy="69532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17765" y="145971"/>
            <a:ext cx="3861395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spc="50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LAKES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3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7" y="4446236"/>
            <a:ext cx="1114024" cy="139571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9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38600"/>
            <a:ext cx="7543800" cy="289135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200400" y="914400"/>
            <a:ext cx="457200" cy="742949"/>
          </a:xfrm>
          <a:prstGeom prst="ellipse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31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17661"/>
            <a:ext cx="5943600" cy="30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1526" y="1253967"/>
            <a:ext cx="433387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CCFF"/>
                </a:solidFill>
              </a:rPr>
              <a:t>11,977,633 annual visitors</a:t>
            </a:r>
          </a:p>
          <a:p>
            <a:pPr algn="ctr"/>
            <a:endParaRPr lang="en-US" dirty="0">
              <a:solidFill>
                <a:srgbClr val="00CCFF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Spending $1.21 billion annually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089" y="5029200"/>
            <a:ext cx="1593311" cy="877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90099"/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6" y="4918024"/>
            <a:ext cx="2628900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11266" name="Picture 2" descr="Water's edge Nature Center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8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3" t="4029" r="11867" b="28455"/>
          <a:stretch/>
        </p:blipFill>
        <p:spPr bwMode="auto">
          <a:xfrm>
            <a:off x="1714499" y="5144092"/>
            <a:ext cx="3627723" cy="1358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98714" y="241221"/>
            <a:ext cx="3861395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spc="50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TRAILS</a:t>
            </a:r>
            <a:endParaRPr lang="en-US" sz="6600" b="1" spc="50" dirty="0">
              <a:ln w="11430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1273017"/>
            <a:ext cx="433387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CCFF"/>
                </a:solidFill>
              </a:rPr>
              <a:t>1,851,011 annual visitors</a:t>
            </a:r>
          </a:p>
          <a:p>
            <a:pPr algn="ctr"/>
            <a:endParaRPr lang="en-US" dirty="0">
              <a:solidFill>
                <a:srgbClr val="00CCFF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Spending $17.8 </a:t>
            </a:r>
            <a:r>
              <a:rPr lang="en-US" sz="2000" b="1" dirty="0">
                <a:solidFill>
                  <a:srgbClr val="FFFF00"/>
                </a:solidFill>
              </a:rPr>
              <a:t>m</a:t>
            </a:r>
            <a:r>
              <a:rPr lang="en-US" sz="2000" b="1" dirty="0" smtClean="0">
                <a:solidFill>
                  <a:srgbClr val="FFFF00"/>
                </a:solidFill>
              </a:rPr>
              <a:t>illion annually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 contras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98979"/>
            <a:ext cx="7791449" cy="526659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4" y="3516920"/>
            <a:ext cx="4429125" cy="323683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222" y="4419598"/>
            <a:ext cx="2452469" cy="1788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  <p:pic>
        <p:nvPicPr>
          <p:cNvPr id="5128" name="Picture 8" descr="http://www.storycountyiowa.gov/PhotoGallery/4/ThumbNails/IMG_0396_420x280_thumb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31" y="4434179"/>
            <a:ext cx="2611839" cy="1741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90099"/>
            </a:solidFill>
          </a:ln>
          <a:effectLst/>
          <a:extLst/>
        </p:spPr>
      </p:pic>
      <p:pic>
        <p:nvPicPr>
          <p:cNvPr id="5130" name="Picture 10" descr="http://www.mycountyparks.com/Handler.ashx?Item_ID=44F46419-B88E-45E7-87B5-48BBA638C521&amp;type=thum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70" y="3687480"/>
            <a:ext cx="1515070" cy="2242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90099"/>
            </a:solidFill>
          </a:ln>
          <a:effectLst/>
          <a:extLst/>
        </p:spPr>
      </p:pic>
      <p:pic>
        <p:nvPicPr>
          <p:cNvPr id="5132" name="Picture 12" descr="http://www.co.marshall.ia.us/departments/conservation/images/heart-of-iowa-nature-trail/HI%206%20-%20Viewing%20Platform.jpg/image_previe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15129"/>
            <a:ext cx="1524000" cy="2274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90099"/>
            </a:solidFill>
          </a:ln>
          <a:effectLst/>
          <a:ex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6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6" y="209549"/>
            <a:ext cx="4097004" cy="2609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86683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98714" y="241221"/>
            <a:ext cx="3861395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spc="50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TRAILS</a:t>
            </a:r>
            <a:endParaRPr lang="en-US" sz="6600" b="1" spc="50" dirty="0">
              <a:ln w="11430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1273017"/>
            <a:ext cx="433387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CCFF"/>
                </a:solidFill>
              </a:rPr>
              <a:t>1,851,011 annual visitors</a:t>
            </a:r>
          </a:p>
          <a:p>
            <a:pPr algn="ctr"/>
            <a:endParaRPr lang="en-US" dirty="0">
              <a:solidFill>
                <a:srgbClr val="00CCFF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Spending $17.8 </a:t>
            </a:r>
            <a:r>
              <a:rPr lang="en-US" sz="2000" b="1" dirty="0">
                <a:solidFill>
                  <a:srgbClr val="FFFF00"/>
                </a:solidFill>
              </a:rPr>
              <a:t>m</a:t>
            </a:r>
            <a:r>
              <a:rPr lang="en-US" sz="2000" b="1" dirty="0" smtClean="0">
                <a:solidFill>
                  <a:srgbClr val="FFFF00"/>
                </a:solidFill>
              </a:rPr>
              <a:t>illion annually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 contras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98979"/>
            <a:ext cx="7791449" cy="526659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4" y="3872182"/>
            <a:ext cx="4429124" cy="323683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4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1221"/>
            <a:ext cx="3352800" cy="2486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676400" y="1828800"/>
            <a:ext cx="609600" cy="68580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30000" contras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"/>
          <a:stretch/>
        </p:blipFill>
        <p:spPr bwMode="auto">
          <a:xfrm>
            <a:off x="762000" y="3525638"/>
            <a:ext cx="7791448" cy="34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180958"/>
            <a:ext cx="1981200" cy="1448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4525020"/>
            <a:ext cx="1933574" cy="1450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479" y="4525020"/>
            <a:ext cx="1927196" cy="999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48405"/>
            <a:ext cx="2227888" cy="1481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73" y="5412599"/>
            <a:ext cx="1334211" cy="121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403" y="5435360"/>
            <a:ext cx="1714501" cy="1140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161" y="4191348"/>
            <a:ext cx="1188747" cy="1058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6">
                <a:lumMod val="7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65210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19"/>
          <p:cNvSpPr>
            <a:spLocks noChangeArrowheads="1" noChangeShapeType="1" noTextEdit="1"/>
          </p:cNvSpPr>
          <p:nvPr/>
        </p:nvSpPr>
        <p:spPr bwMode="auto">
          <a:xfrm>
            <a:off x="304800" y="228600"/>
            <a:ext cx="8534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21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Education &amp; Outreach ….</a:t>
            </a:r>
          </a:p>
        </p:txBody>
      </p:sp>
      <p:pic>
        <p:nvPicPr>
          <p:cNvPr id="3686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/>
          <a:stretch>
            <a:fillRect/>
          </a:stretch>
        </p:blipFill>
        <p:spPr bwMode="auto">
          <a:xfrm>
            <a:off x="7086600" y="1101725"/>
            <a:ext cx="1625600" cy="114617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>
            <a:fillRect/>
          </a:stretch>
        </p:blipFill>
        <p:spPr bwMode="auto">
          <a:xfrm>
            <a:off x="7086600" y="2438400"/>
            <a:ext cx="1625600" cy="979488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17563" y="1412875"/>
            <a:ext cx="533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FF00"/>
                </a:solidFill>
              </a:rPr>
              <a:t>99 County Conservation Boards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8775" y="2574925"/>
            <a:ext cx="64230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FFFF00"/>
                </a:solidFill>
              </a:rPr>
              <a:t>25,850 programs &amp;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448" y="3942404"/>
            <a:ext cx="6499552" cy="21082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FFFFFF"/>
                </a:solidFill>
                <a:effectLst>
                  <a:glow rad="139700">
                    <a:srgbClr val="002060">
                      <a:alpha val="40000"/>
                    </a:srgbClr>
                  </a:glow>
                </a:effectLst>
                <a:cs typeface="+mn-cs"/>
              </a:rPr>
              <a:t>753,000 participants</a:t>
            </a:r>
          </a:p>
          <a:p>
            <a:pPr algn="ctr">
              <a:defRPr/>
            </a:pPr>
            <a:endParaRPr lang="en-US" sz="500" dirty="0">
              <a:solidFill>
                <a:srgbClr val="FFFFFF"/>
              </a:solidFill>
              <a:effectLst>
                <a:glow rad="139700">
                  <a:srgbClr val="002060">
                    <a:alpha val="40000"/>
                  </a:srgbClr>
                </a:glow>
              </a:effectLst>
              <a:cs typeface="+mn-cs"/>
            </a:endParaRP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glow rad="139700">
                    <a:srgbClr val="002060">
                      <a:alpha val="40000"/>
                    </a:srgbClr>
                  </a:glow>
                </a:effectLst>
                <a:cs typeface="+mn-cs"/>
              </a:rPr>
              <a:t>(Average of 29 participants per session)</a:t>
            </a:r>
          </a:p>
          <a:p>
            <a:pPr>
              <a:defRPr/>
            </a:pPr>
            <a:endParaRPr lang="en-US" sz="5400" dirty="0">
              <a:solidFill>
                <a:srgbClr val="FFFFFF"/>
              </a:solidFill>
              <a:effectLst>
                <a:glow rad="139700">
                  <a:srgbClr val="002060">
                    <a:alpha val="40000"/>
                  </a:srgbClr>
                </a:glow>
              </a:effectLst>
              <a:cs typeface="+mn-cs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3027363" y="1973263"/>
            <a:ext cx="914400" cy="6937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3011488" y="3281363"/>
            <a:ext cx="914400" cy="7572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6874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600450"/>
            <a:ext cx="1625600" cy="109537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5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76800"/>
            <a:ext cx="1625600" cy="106680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6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5583238"/>
            <a:ext cx="1447800" cy="108585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7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5583238"/>
            <a:ext cx="1450975" cy="108585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8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562600"/>
            <a:ext cx="1447800" cy="108585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5122777"/>
            <a:ext cx="2362200" cy="1574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94" y="3839928"/>
            <a:ext cx="2233612" cy="163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5" y="185735"/>
            <a:ext cx="3177695" cy="2117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243" y="185736"/>
            <a:ext cx="5067300" cy="2066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  <p:sp>
        <p:nvSpPr>
          <p:cNvPr id="7" name="TextBox 6"/>
          <p:cNvSpPr txBox="1"/>
          <p:nvPr/>
        </p:nvSpPr>
        <p:spPr>
          <a:xfrm>
            <a:off x="2952750" y="2428011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340 programs annually</a:t>
            </a:r>
          </a:p>
          <a:p>
            <a:pPr algn="ctr"/>
            <a:r>
              <a:rPr lang="en-US" sz="3600" b="1" i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3,700 participants each year</a:t>
            </a:r>
            <a:endParaRPr lang="en-US" sz="3600" b="1" i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2819400" cy="1721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046" y="5156344"/>
            <a:ext cx="1527407" cy="1512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/>
          <a:stretch/>
        </p:blipFill>
        <p:spPr bwMode="auto">
          <a:xfrm>
            <a:off x="3276600" y="304800"/>
            <a:ext cx="1571625" cy="745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60188"/>
            <a:ext cx="2057846" cy="1576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893" y="3797422"/>
            <a:ext cx="2533650" cy="1867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01618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53578">
            <a:off x="714795" y="4636032"/>
            <a:ext cx="4203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Great electronic outreach via two websites </a:t>
            </a:r>
          </a:p>
          <a:p>
            <a:pPr algn="ctr"/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&amp; Facebook!</a:t>
            </a:r>
            <a:endParaRPr lang="en-U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r="11111"/>
          <a:stretch/>
        </p:blipFill>
        <p:spPr>
          <a:xfrm>
            <a:off x="457200" y="3209924"/>
            <a:ext cx="1295400" cy="1700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0511"/>
            <a:ext cx="4448175" cy="2886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50511"/>
            <a:ext cx="4213489" cy="2667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8999"/>
            <a:ext cx="4448175" cy="2775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90099"/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25191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WordArt 11"/>
          <p:cNvSpPr>
            <a:spLocks noChangeArrowheads="1" noChangeShapeType="1" noTextEdit="1"/>
          </p:cNvSpPr>
          <p:nvPr/>
        </p:nvSpPr>
        <p:spPr bwMode="auto">
          <a:xfrm>
            <a:off x="304801" y="152400"/>
            <a:ext cx="7620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CCB Asset Inventory 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5072" y="2961620"/>
            <a:ext cx="3323346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4000" b="1" dirty="0" smtClean="0">
                <a:ln w="9525">
                  <a:solidFill>
                    <a:schemeClr val="bg1"/>
                  </a:solidFill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cs typeface="+mn-cs"/>
              </a:rPr>
              <a:t>$720,000,000</a:t>
            </a:r>
            <a:endParaRPr lang="en-US" sz="4000" b="1" dirty="0">
              <a:ln w="9525">
                <a:solidFill>
                  <a:schemeClr val="bg1"/>
                </a:solidFill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3377" y="1576489"/>
            <a:ext cx="4112023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4400" b="1" dirty="0" smtClean="0">
                <a:ln w="9525">
                  <a:solidFill>
                    <a:schemeClr val="bg1"/>
                  </a:solidFill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cs typeface="+mn-cs"/>
              </a:rPr>
              <a:t>$1,250,107,579</a:t>
            </a:r>
            <a:endParaRPr lang="en-US" sz="4400" b="1" dirty="0">
              <a:ln w="9525">
                <a:solidFill>
                  <a:schemeClr val="bg1"/>
                </a:solidFill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7581" y="2514600"/>
            <a:ext cx="3809999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/>
          </a:bodyPr>
          <a:lstStyle/>
          <a:p>
            <a:pPr algn="ctr">
              <a:defRPr/>
            </a:pPr>
            <a:r>
              <a:rPr lang="en-US" sz="2400" b="1" u="sng" dirty="0">
                <a:solidFill>
                  <a:schemeClr val="bg1"/>
                </a:solidFill>
                <a:latin typeface="Baskerville Old Face" pitchFamily="18" charset="0"/>
                <a:cs typeface="+mn-cs"/>
              </a:rPr>
              <a:t>D.N.R  STATE  PARKS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72206" y="1066800"/>
            <a:ext cx="3809999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/>
          </a:bodyPr>
          <a:lstStyle/>
          <a:p>
            <a:pPr algn="ctr">
              <a:defRPr/>
            </a:pPr>
            <a:r>
              <a:rPr lang="en-US" sz="3200" b="1" u="sng" dirty="0">
                <a:solidFill>
                  <a:schemeClr val="bg1"/>
                </a:solidFill>
                <a:latin typeface="Baskerville Old Face" pitchFamily="18" charset="0"/>
                <a:cs typeface="+mn-cs"/>
              </a:rPr>
              <a:t>CCBs STATEWIDE</a:t>
            </a:r>
          </a:p>
        </p:txBody>
      </p:sp>
      <p:pic>
        <p:nvPicPr>
          <p:cNvPr id="8201" name="Picture 8" descr="ia_dnr_logo_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5438775"/>
            <a:ext cx="1023937" cy="666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  <a:extLst/>
        </p:spPr>
      </p:pic>
      <p:pic>
        <p:nvPicPr>
          <p:cNvPr id="8202" name="Picture 10" descr="612px-US-ArmyCorpsOfEngineers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5748338"/>
            <a:ext cx="1241425" cy="9509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3" descr="LOGO - POLK CC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443538"/>
            <a:ext cx="1131888" cy="661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  <a:extLst/>
        </p:spPr>
      </p:pic>
      <p:pic>
        <p:nvPicPr>
          <p:cNvPr id="820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5443538"/>
            <a:ext cx="588962" cy="66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  <a:ex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1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" y="990599"/>
            <a:ext cx="4219575" cy="4886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62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http://www.continuetolearn.uiowa.edu/lakesidelab/images/Macbr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438275" cy="2181225"/>
          </a:xfrm>
          <a:prstGeom prst="rect">
            <a:avLst/>
          </a:prstGeom>
          <a:noFill/>
          <a:ln w="28575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8" descr="http://www.uiowa.edu/~calvin/image/cpc1942_tb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4" b="8594"/>
          <a:stretch>
            <a:fillRect/>
          </a:stretch>
        </p:blipFill>
        <p:spPr bwMode="auto">
          <a:xfrm>
            <a:off x="1743075" y="5362575"/>
            <a:ext cx="2667000" cy="135572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10" descr="http://www.uiowa.edu/~calvin/image/cpc72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4529138"/>
            <a:ext cx="2292350" cy="1617662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95400" y="11723"/>
            <a:ext cx="77724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kern="1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Bookman Old Style"/>
                <a:cs typeface="+mn-cs"/>
              </a:rPr>
              <a:t>Thomas H. MacBride - 1896</a:t>
            </a:r>
          </a:p>
        </p:txBody>
      </p:sp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1781175" y="979488"/>
            <a:ext cx="70104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“It is my purpose here to show that such parks are needed, that they are needed now; that they should have the highest scientific value, and that in Iowa they are everywhere practicable.”</a:t>
            </a:r>
          </a:p>
          <a:p>
            <a:pPr eaLnBrk="1" hangingPunct="1"/>
            <a:endParaRPr lang="en-US" sz="800" b="1" i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3" name="TextBox 2"/>
          <p:cNvSpPr txBox="1">
            <a:spLocks noChangeArrowheads="1"/>
          </p:cNvSpPr>
          <p:nvPr/>
        </p:nvSpPr>
        <p:spPr bwMode="auto">
          <a:xfrm>
            <a:off x="304800" y="2676525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“The necessity for such parks in Iowa seems to me to be threefold:</a:t>
            </a:r>
          </a:p>
          <a:p>
            <a:pPr eaLnBrk="1" hangingPunct="1"/>
            <a:r>
              <a:rPr lang="en-US" sz="2400" b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baseline="3000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400" b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As directly affecting </a:t>
            </a:r>
            <a:r>
              <a:rPr lang="en-US" sz="2400" b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public health 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&amp; happiness.</a:t>
            </a:r>
          </a:p>
          <a:p>
            <a:pPr eaLnBrk="1" hangingPunct="1"/>
            <a:r>
              <a:rPr lang="en-US" sz="2400" b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400" b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 proper </a:t>
            </a:r>
            <a:r>
              <a:rPr lang="en-US" sz="2400" b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education</a:t>
            </a:r>
          </a:p>
          <a:p>
            <a:pPr eaLnBrk="1" hangingPunct="1"/>
            <a:r>
              <a:rPr lang="en-US" sz="2400" b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400" b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400" b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preserve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to other times and men something of 		primeval nature.”</a:t>
            </a:r>
          </a:p>
        </p:txBody>
      </p:sp>
      <p:pic>
        <p:nvPicPr>
          <p:cNvPr id="1946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4884738"/>
            <a:ext cx="2314575" cy="906462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12" descr="http://www.lib.uiowa.edu/spec-coll/archives/guides/photocollection30-01-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3" y="4529138"/>
            <a:ext cx="1782762" cy="2176462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6" name="TextBox 1"/>
          <p:cNvSpPr txBox="1">
            <a:spLocks noChangeArrowheads="1"/>
          </p:cNvSpPr>
          <p:nvPr/>
        </p:nvSpPr>
        <p:spPr bwMode="auto">
          <a:xfrm>
            <a:off x="2133600" y="609600"/>
            <a:ext cx="617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10</a:t>
            </a:r>
            <a:r>
              <a:rPr lang="en-US" baseline="30000">
                <a:solidFill>
                  <a:schemeClr val="bg1"/>
                </a:solidFill>
              </a:rPr>
              <a:t>th</a:t>
            </a:r>
            <a:r>
              <a:rPr lang="en-US">
                <a:solidFill>
                  <a:schemeClr val="bg1"/>
                </a:solidFill>
              </a:rPr>
              <a:t> President of the University of Iowa, 1914-1916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1"/>
          <p:cNvSpPr>
            <a:spLocks noChangeArrowheads="1" noChangeShapeType="1" noTextEdit="1"/>
          </p:cNvSpPr>
          <p:nvPr/>
        </p:nvSpPr>
        <p:spPr bwMode="auto">
          <a:xfrm>
            <a:off x="304801" y="152400"/>
            <a:ext cx="7620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YOUR</a:t>
            </a:r>
            <a:r>
              <a:rPr lang="en-US" sz="3600" b="1" i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 </a:t>
            </a:r>
            <a:r>
              <a:rPr lang="en-US" sz="3600" b="1" i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Asset Inventory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914400"/>
            <a:ext cx="4267200" cy="495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96047" y="4561820"/>
            <a:ext cx="3323346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4000" b="1" dirty="0" smtClean="0">
                <a:ln w="9525">
                  <a:solidFill>
                    <a:schemeClr val="bg1"/>
                  </a:solidFill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cs typeface="+mn-cs"/>
              </a:rPr>
              <a:t>$720,000,000</a:t>
            </a:r>
            <a:endParaRPr lang="en-US" sz="4000" b="1" dirty="0">
              <a:ln w="9525">
                <a:solidFill>
                  <a:schemeClr val="bg1"/>
                </a:solidFill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15361" y="3176689"/>
            <a:ext cx="4112023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4400" b="1" dirty="0" smtClean="0">
                <a:ln w="9525">
                  <a:solidFill>
                    <a:schemeClr val="bg1"/>
                  </a:solidFill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cs typeface="+mn-cs"/>
              </a:rPr>
              <a:t>$1,250,107,579</a:t>
            </a:r>
            <a:endParaRPr lang="en-US" sz="4400" b="1" dirty="0">
              <a:ln w="9525">
                <a:solidFill>
                  <a:schemeClr val="bg1"/>
                </a:solidFill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8556" y="4114800"/>
            <a:ext cx="3809999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/>
          </a:bodyPr>
          <a:lstStyle/>
          <a:p>
            <a:pPr algn="ctr">
              <a:defRPr/>
            </a:pPr>
            <a:r>
              <a:rPr lang="en-US" sz="2400" b="1" u="sng" dirty="0">
                <a:solidFill>
                  <a:schemeClr val="bg1"/>
                </a:solidFill>
                <a:latin typeface="Baskerville Old Face" pitchFamily="18" charset="0"/>
                <a:cs typeface="+mn-cs"/>
              </a:rPr>
              <a:t>D.N.R  STATE  PARKS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84190" y="2667000"/>
            <a:ext cx="3809999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/>
          </a:bodyPr>
          <a:lstStyle/>
          <a:p>
            <a:pPr algn="ctr">
              <a:defRPr/>
            </a:pPr>
            <a:r>
              <a:rPr lang="en-US" sz="3200" b="1" u="sng" dirty="0">
                <a:solidFill>
                  <a:schemeClr val="bg1"/>
                </a:solidFill>
                <a:latin typeface="Baskerville Old Face" pitchFamily="18" charset="0"/>
                <a:cs typeface="+mn-cs"/>
              </a:rPr>
              <a:t>CCBs STATEWIDE</a:t>
            </a:r>
          </a:p>
        </p:txBody>
      </p:sp>
      <p:sp>
        <p:nvSpPr>
          <p:cNvPr id="8" name="Rectangle 7"/>
          <p:cNvSpPr/>
          <p:nvPr/>
        </p:nvSpPr>
        <p:spPr>
          <a:xfrm>
            <a:off x="5190280" y="1652689"/>
            <a:ext cx="3326553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4400" b="1" dirty="0" smtClean="0">
                <a:ln w="9525">
                  <a:solidFill>
                    <a:schemeClr val="bg1"/>
                  </a:solidFill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cs typeface="+mn-cs"/>
              </a:rPr>
              <a:t>$10,455,950</a:t>
            </a:r>
            <a:endParaRPr lang="en-US" sz="4400" b="1" dirty="0">
              <a:ln w="9525">
                <a:solidFill>
                  <a:schemeClr val="bg1"/>
                </a:solidFill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66372" y="1143000"/>
            <a:ext cx="3809999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/>
          </a:bodyPr>
          <a:lstStyle/>
          <a:p>
            <a:pPr algn="ctr">
              <a:defRPr/>
            </a:pPr>
            <a:r>
              <a:rPr lang="en-US" sz="3200" b="1" u="sng" dirty="0" smtClean="0">
                <a:solidFill>
                  <a:schemeClr val="bg1"/>
                </a:solidFill>
                <a:latin typeface="Baskerville Old Face" pitchFamily="18" charset="0"/>
                <a:cs typeface="+mn-cs"/>
              </a:rPr>
              <a:t>MITCHELL  CCB</a:t>
            </a:r>
            <a:endParaRPr lang="en-US" sz="3200" b="1" u="sng" dirty="0">
              <a:solidFill>
                <a:schemeClr val="bg1"/>
              </a:solidFill>
              <a:latin typeface="Baskerville Old Face" pitchFamily="18" charset="0"/>
              <a:cs typeface="+mn-cs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514975"/>
            <a:ext cx="1971675" cy="1095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5504490"/>
            <a:ext cx="1676400" cy="1105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24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WordArt 5"/>
          <p:cNvSpPr>
            <a:spLocks noChangeArrowheads="1" noChangeShapeType="1" noTextEdit="1"/>
          </p:cNvSpPr>
          <p:nvPr/>
        </p:nvSpPr>
        <p:spPr bwMode="auto">
          <a:xfrm>
            <a:off x="1905000" y="152400"/>
            <a:ext cx="4419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REAP</a:t>
            </a:r>
          </a:p>
        </p:txBody>
      </p:sp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403225" y="1798638"/>
            <a:ext cx="875030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b="1" u="sng" dirty="0" smtClean="0">
                <a:solidFill>
                  <a:srgbClr val="00FFFF"/>
                </a:solidFill>
              </a:rPr>
              <a:t>STATEWIDE </a:t>
            </a:r>
            <a:r>
              <a:rPr lang="en-US" sz="2800" b="1" u="sng" dirty="0" smtClean="0">
                <a:solidFill>
                  <a:srgbClr val="00FF00"/>
                </a:solidFill>
              </a:rPr>
              <a:t>COUNTY CONSERVATION</a:t>
            </a:r>
            <a:r>
              <a:rPr lang="en-US" sz="2800" b="1" u="sng" dirty="0" smtClean="0">
                <a:solidFill>
                  <a:srgbClr val="00FFFF"/>
                </a:solidFill>
              </a:rPr>
              <a:t> TOTAL:</a:t>
            </a:r>
            <a:r>
              <a:rPr lang="en-US" sz="2800" dirty="0" smtClean="0"/>
              <a:t>                                                                                </a:t>
            </a:r>
            <a:r>
              <a:rPr lang="en-US" sz="2800" dirty="0" smtClean="0">
                <a:solidFill>
                  <a:srgbClr val="FFFF00"/>
                </a:solidFill>
              </a:rPr>
              <a:t>Per County	(30%)			$17,374,443.00                                                         Per Capita	(30%) </a:t>
            </a:r>
            <a:r>
              <a:rPr lang="en-US" sz="2800" dirty="0" smtClean="0">
                <a:solidFill>
                  <a:srgbClr val="FF33CC"/>
                </a:solidFill>
              </a:rPr>
              <a:t>*</a:t>
            </a:r>
            <a:r>
              <a:rPr lang="en-US" sz="2800" dirty="0" smtClean="0">
                <a:solidFill>
                  <a:srgbClr val="FFFF00"/>
                </a:solidFill>
              </a:rPr>
              <a:t>			$17,374,443.00                                                     Competitive Grants (40%) </a:t>
            </a:r>
            <a:r>
              <a:rPr lang="en-US" sz="2800" dirty="0" smtClean="0">
                <a:solidFill>
                  <a:srgbClr val="FF33CC"/>
                </a:solidFill>
              </a:rPr>
              <a:t>*	</a:t>
            </a:r>
            <a:r>
              <a:rPr lang="en-US" sz="2800" dirty="0" smtClean="0">
                <a:solidFill>
                  <a:srgbClr val="FFFF00"/>
                </a:solidFill>
              </a:rPr>
              <a:t>	</a:t>
            </a:r>
            <a:r>
              <a:rPr lang="en-US" sz="2800" u="sng" dirty="0" smtClean="0">
                <a:solidFill>
                  <a:srgbClr val="FFFF00"/>
                </a:solidFill>
              </a:rPr>
              <a:t>$23,165,924.00</a:t>
            </a:r>
            <a:r>
              <a:rPr lang="en-US" sz="2800" dirty="0" smtClean="0">
                <a:solidFill>
                  <a:srgbClr val="FFFF00"/>
                </a:solidFill>
              </a:rPr>
              <a:t>                                     TOTAL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REAP</a:t>
            </a:r>
            <a:r>
              <a:rPr lang="en-US" sz="2800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+mn-lt"/>
              </a:rPr>
              <a:t>Dollars</a:t>
            </a:r>
            <a:r>
              <a:rPr lang="en-US" sz="2800" dirty="0" smtClean="0">
                <a:solidFill>
                  <a:srgbClr val="FFFF00"/>
                </a:solidFill>
              </a:rPr>
              <a:t>			</a:t>
            </a:r>
            <a:r>
              <a:rPr lang="en-US" sz="2800" b="1" dirty="0" smtClean="0">
                <a:solidFill>
                  <a:srgbClr val="00FF00"/>
                </a:solidFill>
              </a:rPr>
              <a:t>$57,914,809.00*</a:t>
            </a:r>
            <a:endParaRPr lang="en-US" sz="2000" b="1" i="1" dirty="0" smtClean="0">
              <a:solidFill>
                <a:srgbClr val="FF33CC"/>
              </a:solidFill>
              <a:latin typeface="Palatino Linotype" pitchFamily="18" charset="0"/>
            </a:endParaRPr>
          </a:p>
        </p:txBody>
      </p:sp>
      <p:sp>
        <p:nvSpPr>
          <p:cNvPr id="37893" name="Text Box 10"/>
          <p:cNvSpPr txBox="1">
            <a:spLocks noChangeArrowheads="1"/>
          </p:cNvSpPr>
          <p:nvPr/>
        </p:nvSpPr>
        <p:spPr bwMode="auto">
          <a:xfrm>
            <a:off x="381000" y="4419600"/>
            <a:ext cx="8305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i="1">
                <a:solidFill>
                  <a:srgbClr val="FFFFFF"/>
                </a:solidFill>
                <a:latin typeface="Palatino Linotype" pitchFamily="18" charset="0"/>
              </a:rPr>
              <a:t>With the assistance from funding such as </a:t>
            </a:r>
            <a:r>
              <a:rPr lang="en-US" b="1">
                <a:solidFill>
                  <a:srgbClr val="FFFF00"/>
                </a:solidFill>
                <a:latin typeface="Palatino Linotype" pitchFamily="18" charset="0"/>
              </a:rPr>
              <a:t>REAP</a:t>
            </a:r>
            <a:r>
              <a:rPr lang="en-US" b="1" i="1">
                <a:solidFill>
                  <a:srgbClr val="FFFFFF"/>
                </a:solidFill>
                <a:latin typeface="Palatino Linotype" pitchFamily="18" charset="0"/>
              </a:rPr>
              <a:t>, </a:t>
            </a:r>
            <a:r>
              <a:rPr lang="en-US" b="1">
                <a:solidFill>
                  <a:srgbClr val="00FF00"/>
                </a:solidFill>
                <a:latin typeface="Palatino Linotype" pitchFamily="18" charset="0"/>
              </a:rPr>
              <a:t>Iowa’s County Conservation System</a:t>
            </a:r>
            <a:r>
              <a:rPr lang="en-US" b="1" i="1">
                <a:solidFill>
                  <a:srgbClr val="FFFFFF"/>
                </a:solidFill>
                <a:latin typeface="Palatino Linotype" pitchFamily="18" charset="0"/>
              </a:rPr>
              <a:t> is able to leverage local dollars with other funding sources to indeed provide those quality of life programs and facilities that are important to the economic &amp; cultural growth in all 99 counties.  This in turn provides critical support to workforce development &amp; retention,  healthy lifestyles, and                  lifelong learning opportunities to all Iowans.</a:t>
            </a:r>
          </a:p>
        </p:txBody>
      </p:sp>
      <p:pic>
        <p:nvPicPr>
          <p:cNvPr id="378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152400"/>
            <a:ext cx="2238375" cy="129540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3272" y="915898"/>
            <a:ext cx="5640387" cy="120032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7200" b="1" dirty="0">
                <a:ln>
                  <a:solidFill>
                    <a:schemeClr val="bg2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90000"/>
                  </a:schemeClr>
                </a:solidFill>
                <a:latin typeface="Papyrus" pitchFamily="66" charset="0"/>
                <a:cs typeface="+mn-cs"/>
              </a:rPr>
              <a:t>1989 - </a:t>
            </a:r>
            <a:r>
              <a:rPr lang="en-US" sz="7200" b="1" dirty="0" smtClean="0">
                <a:ln>
                  <a:solidFill>
                    <a:schemeClr val="bg2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90000"/>
                  </a:schemeClr>
                </a:solidFill>
                <a:latin typeface="Papyrus" pitchFamily="66" charset="0"/>
                <a:cs typeface="+mn-cs"/>
              </a:rPr>
              <a:t>2014</a:t>
            </a:r>
            <a:endParaRPr lang="en-US" sz="7200" b="1" dirty="0"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  <a:solidFill>
                <a:schemeClr val="accent1">
                  <a:lumMod val="90000"/>
                </a:schemeClr>
              </a:solidFill>
              <a:latin typeface="Papyrus" pitchFamily="66" charset="0"/>
              <a:cs typeface="+mn-cs"/>
            </a:endParaRPr>
          </a:p>
        </p:txBody>
      </p:sp>
      <p:sp>
        <p:nvSpPr>
          <p:cNvPr id="37896" name="TextBox 1"/>
          <p:cNvSpPr txBox="1">
            <a:spLocks noChangeArrowheads="1"/>
          </p:cNvSpPr>
          <p:nvPr/>
        </p:nvSpPr>
        <p:spPr bwMode="auto">
          <a:xfrm>
            <a:off x="6629400" y="1460500"/>
            <a:ext cx="2438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FFFF00"/>
                </a:solidFill>
              </a:rPr>
              <a:t>www.REAPAlliance.org</a:t>
            </a:r>
          </a:p>
        </p:txBody>
      </p:sp>
      <p:sp>
        <p:nvSpPr>
          <p:cNvPr id="37897" name="TextBox 3"/>
          <p:cNvSpPr txBox="1">
            <a:spLocks noChangeArrowheads="1"/>
          </p:cNvSpPr>
          <p:nvPr/>
        </p:nvSpPr>
        <p:spPr bwMode="auto">
          <a:xfrm>
            <a:off x="1749425" y="6318250"/>
            <a:ext cx="5568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/>
              <a:t>* TOTAL REAP program funding in first 24 years - </a:t>
            </a:r>
            <a:r>
              <a:rPr lang="en-US" sz="1400" dirty="0" smtClean="0"/>
              <a:t>$305,026,244.00</a:t>
            </a:r>
            <a:endParaRPr lang="en-US" sz="1400" dirty="0"/>
          </a:p>
        </p:txBody>
      </p:sp>
      <p:sp>
        <p:nvSpPr>
          <p:cNvPr id="37898" name="TextBox 1"/>
          <p:cNvSpPr txBox="1">
            <a:spLocks noChangeArrowheads="1"/>
          </p:cNvSpPr>
          <p:nvPr/>
        </p:nvSpPr>
        <p:spPr bwMode="auto">
          <a:xfrm>
            <a:off x="771525" y="3957638"/>
            <a:ext cx="777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33CC"/>
                </a:solidFill>
              </a:rPr>
              <a:t>* </a:t>
            </a:r>
            <a:r>
              <a:rPr lang="en-US" sz="2000" b="1" i="1">
                <a:solidFill>
                  <a:srgbClr val="FF33CC"/>
                </a:solidFill>
                <a:latin typeface="Palatino Linotype" pitchFamily="18" charset="0"/>
              </a:rPr>
              <a:t>Requires tax dollar support at .22/$1,000 of assessed valuation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1450"/>
            <a:ext cx="1345147" cy="1276350"/>
          </a:xfrm>
          <a:prstGeom prst="rect">
            <a:avLst/>
          </a:prstGeom>
          <a:ln w="19050">
            <a:solidFill>
              <a:srgbClr val="99009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WordArt 5"/>
          <p:cNvSpPr>
            <a:spLocks noChangeArrowheads="1" noChangeShapeType="1" noTextEdit="1"/>
          </p:cNvSpPr>
          <p:nvPr/>
        </p:nvSpPr>
        <p:spPr bwMode="auto">
          <a:xfrm>
            <a:off x="1739052" y="238123"/>
            <a:ext cx="3657600" cy="8873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REAP</a:t>
            </a:r>
          </a:p>
        </p:txBody>
      </p:sp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152400" y="1470025"/>
            <a:ext cx="45720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u="sng" dirty="0" smtClean="0">
                <a:solidFill>
                  <a:srgbClr val="00FF00"/>
                </a:solidFill>
              </a:rPr>
              <a:t>STORY </a:t>
            </a:r>
            <a:r>
              <a:rPr lang="en-US" b="1" u="sng" dirty="0">
                <a:solidFill>
                  <a:srgbClr val="00FF00"/>
                </a:solidFill>
              </a:rPr>
              <a:t>COUNTY CONSERVATION:</a:t>
            </a:r>
            <a:r>
              <a:rPr lang="en-US" dirty="0"/>
              <a:t> </a:t>
            </a:r>
            <a:r>
              <a:rPr lang="en-US" dirty="0" smtClean="0"/>
              <a:t>             </a:t>
            </a:r>
            <a:r>
              <a:rPr lang="en-US" dirty="0" smtClean="0">
                <a:solidFill>
                  <a:srgbClr val="FFFF00"/>
                </a:solidFill>
              </a:rPr>
              <a:t>Per </a:t>
            </a:r>
            <a:r>
              <a:rPr lang="en-US" dirty="0">
                <a:solidFill>
                  <a:srgbClr val="FFFF00"/>
                </a:solidFill>
              </a:rPr>
              <a:t>County		  </a:t>
            </a:r>
            <a:r>
              <a:rPr lang="en-US" dirty="0" smtClean="0">
                <a:solidFill>
                  <a:srgbClr val="FFFF00"/>
                </a:solidFill>
              </a:rPr>
              <a:t>$151,904.00                       </a:t>
            </a:r>
            <a:r>
              <a:rPr lang="en-US" dirty="0">
                <a:solidFill>
                  <a:srgbClr val="FFFF00"/>
                </a:solidFill>
              </a:rPr>
              <a:t>Per Capita		  </a:t>
            </a:r>
            <a:r>
              <a:rPr lang="en-US" dirty="0" smtClean="0">
                <a:solidFill>
                  <a:srgbClr val="FFFF00"/>
                </a:solidFill>
              </a:rPr>
              <a:t>$500,166.00 Education Grants		  </a:t>
            </a:r>
            <a:r>
              <a:rPr lang="en-US" u="sng" dirty="0" smtClean="0">
                <a:solidFill>
                  <a:srgbClr val="FFFF00"/>
                </a:solidFill>
              </a:rPr>
              <a:t>$  49,259.00</a:t>
            </a:r>
            <a:r>
              <a:rPr lang="en-US" dirty="0" smtClean="0">
                <a:solidFill>
                  <a:srgbClr val="FFFF00"/>
                </a:solidFill>
              </a:rPr>
              <a:t>                     </a:t>
            </a:r>
            <a:r>
              <a:rPr lang="en-US" dirty="0">
                <a:solidFill>
                  <a:srgbClr val="FFFF00"/>
                </a:solidFill>
              </a:rPr>
              <a:t>TOTAL REAP       	</a:t>
            </a:r>
            <a:r>
              <a:rPr lang="en-US" sz="2000" b="1" dirty="0" smtClean="0">
                <a:solidFill>
                  <a:srgbClr val="00FF00"/>
                </a:solidFill>
              </a:rPr>
              <a:t>$701,329.00</a:t>
            </a:r>
            <a:endParaRPr lang="en-US" sz="2000" b="1" dirty="0">
              <a:solidFill>
                <a:srgbClr val="00FF00"/>
              </a:solidFill>
            </a:endParaRPr>
          </a:p>
        </p:txBody>
      </p:sp>
      <p:pic>
        <p:nvPicPr>
          <p:cNvPr id="38918" name="Picture 9" descr="LOGO - iWi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4337595"/>
            <a:ext cx="1447800" cy="144780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9" name="Text Box 10"/>
          <p:cNvSpPr txBox="1">
            <a:spLocks noChangeArrowheads="1"/>
          </p:cNvSpPr>
          <p:nvPr/>
        </p:nvSpPr>
        <p:spPr bwMode="auto">
          <a:xfrm>
            <a:off x="28575" y="3124200"/>
            <a:ext cx="43815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 i="1" dirty="0">
                <a:solidFill>
                  <a:srgbClr val="FFFFFF"/>
                </a:solidFill>
                <a:latin typeface="Palatino Linotype" pitchFamily="18" charset="0"/>
              </a:rPr>
              <a:t>YOUR support over the years has enabled the creation of REAP, and in 2010, the constitutional amendment for the “Land &amp; Water Conservation Trust Fund”.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5800" y="2793581"/>
            <a:ext cx="4572000" cy="249299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u="sng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REAP  $$  IN STORY COUNTY</a:t>
            </a:r>
            <a:r>
              <a:rPr lang="en-US" sz="1600" dirty="0" smtClean="0">
                <a:solidFill>
                  <a:schemeClr val="bg1"/>
                </a:solidFill>
                <a:cs typeface="+mn-cs"/>
              </a:rPr>
              <a:t>	              City Parks/Open Space	          $2,619,946</a:t>
            </a:r>
          </a:p>
          <a:p>
            <a:pPr>
              <a:defRPr/>
            </a:pPr>
            <a:r>
              <a:rPr lang="en-US" sz="1600" dirty="0" smtClean="0">
                <a:solidFill>
                  <a:schemeClr val="bg1"/>
                </a:solidFill>
                <a:cs typeface="+mn-cs"/>
              </a:rPr>
              <a:t>County </a:t>
            </a:r>
            <a:r>
              <a:rPr lang="en-US" sz="1600" dirty="0">
                <a:solidFill>
                  <a:schemeClr val="bg1"/>
                </a:solidFill>
                <a:cs typeface="+mn-cs"/>
              </a:rPr>
              <a:t>Conservation                            </a:t>
            </a:r>
            <a:r>
              <a:rPr lang="en-US" sz="1600" dirty="0" smtClean="0">
                <a:solidFill>
                  <a:schemeClr val="bg1"/>
                </a:solidFill>
                <a:cs typeface="+mn-cs"/>
              </a:rPr>
              <a:t>$701,329 </a:t>
            </a:r>
            <a:r>
              <a:rPr lang="en-US" sz="1600" dirty="0">
                <a:solidFill>
                  <a:schemeClr val="bg1"/>
                </a:solidFill>
                <a:cs typeface="+mn-cs"/>
              </a:rPr>
              <a:t>Historical Resources	            </a:t>
            </a:r>
            <a:r>
              <a:rPr lang="en-US" sz="1600" dirty="0" smtClean="0">
                <a:solidFill>
                  <a:schemeClr val="bg1"/>
                </a:solidFill>
                <a:cs typeface="+mn-cs"/>
              </a:rPr>
              <a:t> $164,728</a:t>
            </a:r>
          </a:p>
          <a:p>
            <a:pPr>
              <a:defRPr/>
            </a:pPr>
            <a:r>
              <a:rPr lang="en-US" sz="1600" dirty="0" smtClean="0">
                <a:solidFill>
                  <a:schemeClr val="bg1"/>
                </a:solidFill>
                <a:cs typeface="+mn-cs"/>
              </a:rPr>
              <a:t>Land Management		             $109,634  Open </a:t>
            </a:r>
            <a:r>
              <a:rPr lang="en-US" sz="1600" dirty="0">
                <a:solidFill>
                  <a:schemeClr val="bg1"/>
                </a:solidFill>
                <a:cs typeface="+mn-cs"/>
              </a:rPr>
              <a:t>Space		          </a:t>
            </a:r>
            <a:r>
              <a:rPr lang="en-US" sz="1600" dirty="0" smtClean="0">
                <a:solidFill>
                  <a:schemeClr val="bg1"/>
                </a:solidFill>
                <a:cs typeface="+mn-cs"/>
              </a:rPr>
              <a:t>   $348,942 </a:t>
            </a:r>
          </a:p>
          <a:p>
            <a:pPr>
              <a:defRPr/>
            </a:pPr>
            <a:r>
              <a:rPr lang="en-US" sz="1600" dirty="0" smtClean="0">
                <a:solidFill>
                  <a:schemeClr val="bg1"/>
                </a:solidFill>
                <a:cs typeface="+mn-cs"/>
              </a:rPr>
              <a:t>Roadside Management	             $443,878</a:t>
            </a:r>
            <a:endParaRPr lang="en-US" sz="1600" dirty="0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r>
              <a:rPr lang="en-US" sz="1600" dirty="0" smtClean="0">
                <a:solidFill>
                  <a:schemeClr val="bg1"/>
                </a:solidFill>
                <a:cs typeface="+mn-cs"/>
              </a:rPr>
              <a:t>Soil </a:t>
            </a:r>
            <a:r>
              <a:rPr lang="en-US" sz="1600" dirty="0">
                <a:solidFill>
                  <a:schemeClr val="bg1"/>
                </a:solidFill>
                <a:cs typeface="+mn-cs"/>
              </a:rPr>
              <a:t>&amp; Water Enhancement	          </a:t>
            </a:r>
            <a:r>
              <a:rPr lang="en-US" sz="1600" dirty="0" smtClean="0">
                <a:solidFill>
                  <a:schemeClr val="bg1"/>
                </a:solidFill>
                <a:cs typeface="+mn-cs"/>
              </a:rPr>
              <a:t>   </a:t>
            </a:r>
            <a:r>
              <a:rPr lang="en-US" sz="1600" u="sng" dirty="0" smtClean="0">
                <a:solidFill>
                  <a:schemeClr val="bg1"/>
                </a:solidFill>
                <a:cs typeface="+mn-cs"/>
              </a:rPr>
              <a:t>$192,665   </a:t>
            </a:r>
            <a:r>
              <a:rPr lang="en-US" sz="1600" b="1" dirty="0" smtClean="0">
                <a:solidFill>
                  <a:srgbClr val="FFFF00"/>
                </a:solidFill>
                <a:cs typeface="+mn-cs"/>
              </a:rPr>
              <a:t>STORY </a:t>
            </a:r>
            <a:r>
              <a:rPr lang="en-US" sz="1600" b="1" dirty="0">
                <a:solidFill>
                  <a:srgbClr val="FFFF00"/>
                </a:solidFill>
                <a:cs typeface="+mn-cs"/>
              </a:rPr>
              <a:t>COUNTY </a:t>
            </a:r>
            <a:r>
              <a:rPr lang="en-US" sz="1600" b="1" dirty="0" smtClean="0">
                <a:solidFill>
                  <a:srgbClr val="FFFF00"/>
                </a:solidFill>
                <a:cs typeface="+mn-cs"/>
              </a:rPr>
              <a:t>TOTAL         </a:t>
            </a:r>
            <a:r>
              <a:rPr lang="en-US" sz="24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+mn-cs"/>
              </a:rPr>
              <a:t>$4,581.122</a:t>
            </a:r>
            <a:endParaRPr lang="en-US" sz="2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cs typeface="+mn-cs"/>
            </a:endParaRPr>
          </a:p>
        </p:txBody>
      </p:sp>
      <p:pic>
        <p:nvPicPr>
          <p:cNvPr id="3892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978" y="5486400"/>
            <a:ext cx="2001097" cy="1214336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33298" y="857249"/>
            <a:ext cx="3586043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Papyrus" pitchFamily="66" charset="0"/>
                <a:cs typeface="+mn-cs"/>
              </a:rPr>
              <a:t>1990 - </a:t>
            </a:r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Papyrus" pitchFamily="66" charset="0"/>
                <a:cs typeface="+mn-cs"/>
              </a:rPr>
              <a:t>2014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Papyrus" pitchFamily="66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38" y="4334071"/>
            <a:ext cx="2196157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133600" y="6239071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990099"/>
                </a:solidFill>
                <a:latin typeface="Palatino Linotype" pitchFamily="18" charset="0"/>
              </a:rPr>
              <a:t>…in 2014</a:t>
            </a:r>
            <a:endParaRPr lang="en-US" sz="2400" b="1" i="1" dirty="0">
              <a:solidFill>
                <a:srgbClr val="990099"/>
              </a:solidFill>
              <a:latin typeface="Palatino Linotype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3" y="230031"/>
            <a:ext cx="1295400" cy="1123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90099"/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38040"/>
            <a:ext cx="1707847" cy="2276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90099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962" y="1232445"/>
            <a:ext cx="1677738" cy="1424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WordArt 5"/>
          <p:cNvSpPr>
            <a:spLocks noChangeArrowheads="1" noChangeShapeType="1" noTextEdit="1"/>
          </p:cNvSpPr>
          <p:nvPr/>
        </p:nvSpPr>
        <p:spPr bwMode="auto">
          <a:xfrm>
            <a:off x="1371600" y="228599"/>
            <a:ext cx="3657600" cy="8873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REAP</a:t>
            </a:r>
          </a:p>
        </p:txBody>
      </p:sp>
      <p:pic>
        <p:nvPicPr>
          <p:cNvPr id="38916" name="Picture 6" descr="SIGN - Funded 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73138" cy="1023938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152400" y="1470025"/>
            <a:ext cx="45720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u="sng" dirty="0" smtClean="0">
                <a:solidFill>
                  <a:srgbClr val="00FF00"/>
                </a:solidFill>
              </a:rPr>
              <a:t>KOSSUTH </a:t>
            </a:r>
            <a:r>
              <a:rPr lang="en-US" b="1" u="sng" dirty="0">
                <a:solidFill>
                  <a:srgbClr val="00FF00"/>
                </a:solidFill>
              </a:rPr>
              <a:t>COUNTY CONSERVATION:</a:t>
            </a:r>
            <a:r>
              <a:rPr lang="en-US" dirty="0"/>
              <a:t> </a:t>
            </a:r>
            <a:r>
              <a:rPr lang="en-US" dirty="0" smtClean="0">
                <a:solidFill>
                  <a:srgbClr val="FFFF00"/>
                </a:solidFill>
              </a:rPr>
              <a:t>Per </a:t>
            </a:r>
            <a:r>
              <a:rPr lang="en-US" dirty="0">
                <a:solidFill>
                  <a:srgbClr val="FFFF00"/>
                </a:solidFill>
              </a:rPr>
              <a:t>County		  $142,099.00                       Per Capita		  </a:t>
            </a:r>
            <a:r>
              <a:rPr lang="en-US" u="sng" dirty="0">
                <a:solidFill>
                  <a:srgbClr val="FFFF00"/>
                </a:solidFill>
              </a:rPr>
              <a:t>$  </a:t>
            </a:r>
            <a:r>
              <a:rPr lang="en-US" u="sng" dirty="0" smtClean="0">
                <a:solidFill>
                  <a:srgbClr val="FFFF00"/>
                </a:solidFill>
              </a:rPr>
              <a:t>55,273.00</a:t>
            </a:r>
            <a:r>
              <a:rPr lang="en-US" dirty="0" smtClean="0">
                <a:solidFill>
                  <a:srgbClr val="FFFF00"/>
                </a:solidFill>
              </a:rPr>
              <a:t>                     </a:t>
            </a:r>
            <a:r>
              <a:rPr lang="en-US" dirty="0">
                <a:solidFill>
                  <a:srgbClr val="FFFF00"/>
                </a:solidFill>
              </a:rPr>
              <a:t>TOTAL REAP       	</a:t>
            </a:r>
            <a:r>
              <a:rPr lang="en-US" sz="2000" b="1" dirty="0" smtClean="0">
                <a:solidFill>
                  <a:srgbClr val="00FF00"/>
                </a:solidFill>
              </a:rPr>
              <a:t>$197,372.00</a:t>
            </a:r>
            <a:endParaRPr lang="en-US" sz="2000" b="1" dirty="0">
              <a:solidFill>
                <a:srgbClr val="00FF00"/>
              </a:solidFill>
            </a:endParaRPr>
          </a:p>
        </p:txBody>
      </p:sp>
      <p:pic>
        <p:nvPicPr>
          <p:cNvPr id="38918" name="Picture 9" descr="LOGO - iW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4337595"/>
            <a:ext cx="1447800" cy="144780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9" name="Text Box 10"/>
          <p:cNvSpPr txBox="1">
            <a:spLocks noChangeArrowheads="1"/>
          </p:cNvSpPr>
          <p:nvPr/>
        </p:nvSpPr>
        <p:spPr bwMode="auto">
          <a:xfrm>
            <a:off x="133349" y="2743200"/>
            <a:ext cx="45616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i="1" dirty="0">
                <a:solidFill>
                  <a:srgbClr val="FFFFFF"/>
                </a:solidFill>
                <a:latin typeface="Palatino Linotype" pitchFamily="18" charset="0"/>
              </a:rPr>
              <a:t>YOUR support over the years has enabled the creation of REAP, and in 2010, the constitutional amendment for the “Land &amp; Water Conservation Trust Fund”.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10075" y="3923010"/>
            <a:ext cx="4572000" cy="169277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bg1"/>
                </a:solidFill>
                <a:cs typeface="+mn-cs"/>
              </a:rPr>
              <a:t>County </a:t>
            </a:r>
            <a:r>
              <a:rPr lang="en-US" sz="1600" dirty="0">
                <a:solidFill>
                  <a:schemeClr val="bg1"/>
                </a:solidFill>
                <a:cs typeface="+mn-cs"/>
              </a:rPr>
              <a:t>Conservation                            </a:t>
            </a:r>
            <a:r>
              <a:rPr lang="en-US" sz="1600" dirty="0" smtClean="0">
                <a:solidFill>
                  <a:schemeClr val="bg1"/>
                </a:solidFill>
                <a:cs typeface="+mn-cs"/>
              </a:rPr>
              <a:t>$197,372 </a:t>
            </a:r>
            <a:r>
              <a:rPr lang="en-US" sz="1600" dirty="0">
                <a:solidFill>
                  <a:schemeClr val="bg1"/>
                </a:solidFill>
                <a:cs typeface="+mn-cs"/>
              </a:rPr>
              <a:t>Historical Resources	             </a:t>
            </a:r>
            <a:r>
              <a:rPr lang="en-US" sz="1600" dirty="0" smtClean="0">
                <a:solidFill>
                  <a:schemeClr val="bg1"/>
                </a:solidFill>
                <a:cs typeface="+mn-cs"/>
              </a:rPr>
              <a:t>$205,884 Land </a:t>
            </a:r>
            <a:r>
              <a:rPr lang="en-US" sz="1600" dirty="0">
                <a:solidFill>
                  <a:schemeClr val="bg1"/>
                </a:solidFill>
                <a:cs typeface="+mn-cs"/>
              </a:rPr>
              <a:t>Management 		               </a:t>
            </a:r>
            <a:r>
              <a:rPr lang="en-US" sz="1600" dirty="0" smtClean="0">
                <a:solidFill>
                  <a:schemeClr val="bg1"/>
                </a:solidFill>
                <a:cs typeface="+mn-cs"/>
              </a:rPr>
              <a:t>  $3,171 Open </a:t>
            </a:r>
            <a:r>
              <a:rPr lang="en-US" sz="1600" dirty="0">
                <a:solidFill>
                  <a:schemeClr val="bg1"/>
                </a:solidFill>
                <a:cs typeface="+mn-cs"/>
              </a:rPr>
              <a:t>Space		          </a:t>
            </a:r>
            <a:r>
              <a:rPr lang="en-US" sz="1600" dirty="0" smtClean="0">
                <a:solidFill>
                  <a:schemeClr val="bg1"/>
                </a:solidFill>
                <a:cs typeface="+mn-cs"/>
              </a:rPr>
              <a:t>   $187,463 </a:t>
            </a:r>
            <a:r>
              <a:rPr lang="en-US" sz="1600" dirty="0">
                <a:solidFill>
                  <a:schemeClr val="bg1"/>
                </a:solidFill>
                <a:cs typeface="+mn-cs"/>
              </a:rPr>
              <a:t>Soil &amp; Water Enhancement	             </a:t>
            </a:r>
            <a:r>
              <a:rPr lang="en-US" sz="1600" u="sng" dirty="0" smtClean="0">
                <a:solidFill>
                  <a:schemeClr val="bg1"/>
                </a:solidFill>
                <a:cs typeface="+mn-cs"/>
              </a:rPr>
              <a:t>$154,500 </a:t>
            </a:r>
            <a:r>
              <a:rPr lang="en-US" sz="1600" dirty="0" smtClean="0">
                <a:solidFill>
                  <a:srgbClr val="FFFF00"/>
                </a:solidFill>
                <a:cs typeface="+mn-cs"/>
              </a:rPr>
              <a:t>KOSSUTH </a:t>
            </a:r>
            <a:r>
              <a:rPr lang="en-US" sz="1600" dirty="0">
                <a:solidFill>
                  <a:srgbClr val="FFFF00"/>
                </a:solidFill>
                <a:cs typeface="+mn-cs"/>
              </a:rPr>
              <a:t>COUNTY TOTAL  </a:t>
            </a:r>
            <a:r>
              <a:rPr lang="en-US" sz="1600" dirty="0" smtClean="0">
                <a:solidFill>
                  <a:srgbClr val="FFFF00"/>
                </a:solidFill>
                <a:cs typeface="+mn-cs"/>
              </a:rPr>
              <a:t>       </a:t>
            </a:r>
            <a:r>
              <a:rPr lang="en-US" sz="24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+mn-cs"/>
              </a:rPr>
              <a:t>$748,390</a:t>
            </a:r>
            <a:endParaRPr lang="en-US" sz="2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cs typeface="+mn-cs"/>
            </a:endParaRPr>
          </a:p>
        </p:txBody>
      </p:sp>
      <p:pic>
        <p:nvPicPr>
          <p:cNvPr id="3892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978" y="5701404"/>
            <a:ext cx="2001097" cy="999332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65846" y="847725"/>
            <a:ext cx="3586043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Papyrus" pitchFamily="66" charset="0"/>
                <a:cs typeface="+mn-cs"/>
              </a:rPr>
              <a:t>1990 - 2013</a:t>
            </a:r>
          </a:p>
        </p:txBody>
      </p:sp>
      <p:pic>
        <p:nvPicPr>
          <p:cNvPr id="38946" name="Picture 3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" b="11294"/>
          <a:stretch/>
        </p:blipFill>
        <p:spPr bwMode="auto">
          <a:xfrm>
            <a:off x="5562600" y="228600"/>
            <a:ext cx="291465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38" y="4334071"/>
            <a:ext cx="2196157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990099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133600" y="6239071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990099"/>
                </a:solidFill>
                <a:latin typeface="Palatino Linotype" pitchFamily="18" charset="0"/>
              </a:rPr>
              <a:t>…in 2014</a:t>
            </a:r>
            <a:endParaRPr lang="en-US" sz="2400" b="1" i="1" dirty="0">
              <a:solidFill>
                <a:srgbClr val="990099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5475" y="2743200"/>
            <a:ext cx="5241925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1895475" y="6324600"/>
            <a:ext cx="5191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/>
              <a:t>Population </a:t>
            </a:r>
            <a:r>
              <a:rPr lang="en-US" b="1">
                <a:solidFill>
                  <a:srgbClr val="FF0000"/>
                </a:solidFill>
              </a:rPr>
              <a:t>Loss</a:t>
            </a:r>
            <a:r>
              <a:rPr lang="en-US" b="1"/>
              <a:t>/</a:t>
            </a:r>
            <a:r>
              <a:rPr lang="en-US" b="1">
                <a:solidFill>
                  <a:srgbClr val="0000FF"/>
                </a:solidFill>
              </a:rPr>
              <a:t>Gain</a:t>
            </a:r>
            <a:r>
              <a:rPr lang="en-US"/>
              <a:t> by County, 1990 - 2010</a:t>
            </a:r>
          </a:p>
        </p:txBody>
      </p:sp>
      <p:pic>
        <p:nvPicPr>
          <p:cNvPr id="2560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29200"/>
            <a:ext cx="1371600" cy="82550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5106988"/>
            <a:ext cx="1524000" cy="101600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2838"/>
            <a:ext cx="1387475" cy="1147762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38438"/>
            <a:ext cx="1371600" cy="722312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3886200"/>
            <a:ext cx="1524000" cy="103187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3" b="27351"/>
          <a:stretch>
            <a:fillRect/>
          </a:stretch>
        </p:blipFill>
        <p:spPr bwMode="auto">
          <a:xfrm>
            <a:off x="7362825" y="2738438"/>
            <a:ext cx="1524000" cy="89535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8600" y="152400"/>
            <a:ext cx="8610600" cy="309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County Conservation Boards are a priority concern ….</a:t>
            </a:r>
          </a:p>
          <a:p>
            <a:pPr>
              <a:defRPr/>
            </a:pPr>
            <a:endParaRPr lang="en-US" sz="700" b="1" i="1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00"/>
                </a:solidFill>
              </a:rPr>
              <a:t>Significant economic impact for local economies – healthy R.O.I.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00"/>
                </a:solidFill>
              </a:rPr>
              <a:t>Providing quality of life opportunities – </a:t>
            </a:r>
            <a:r>
              <a:rPr lang="en-US" sz="2000" i="1" dirty="0">
                <a:solidFill>
                  <a:srgbClr val="FF0000"/>
                </a:solidFill>
              </a:rPr>
              <a:t>in many places, the only ones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00"/>
                </a:solidFill>
              </a:rPr>
              <a:t>Healthy life style choices options via facilities and education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00"/>
                </a:solidFill>
              </a:rPr>
              <a:t>Leaders in outdoor &amp; conservation education outreach activities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00"/>
                </a:solidFill>
              </a:rPr>
              <a:t>Preserving natural resources to other times and people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00"/>
                </a:solidFill>
              </a:rPr>
              <a:t>Supporting workforce development &amp; retention</a:t>
            </a:r>
          </a:p>
          <a:p>
            <a:pPr marL="285750" indent="-285750">
              <a:buFont typeface="Arial" charset="0"/>
              <a:buChar char="•"/>
              <a:defRPr/>
            </a:pPr>
            <a:endParaRPr lang="en-US" sz="2000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  <a:defRPr/>
            </a:pP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286000" y="2590800"/>
            <a:ext cx="2971800" cy="1811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475" y="3200400"/>
            <a:ext cx="8426846" cy="461665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Emphasize the Benefits of What We Do!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5098" y="3733800"/>
            <a:ext cx="4419600" cy="2308324"/>
          </a:xfrm>
          <a:prstGeom prst="rect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Local Economic Impact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Health &amp; Wellness Opportunities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Connecting Kids to Nature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Social &amp; Mental Health Benefits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Workforce recruitment &amp; enhancement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Improved water &amp; air quality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Increased Outdoor Recreation Opportunities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52400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WHAT IS YOUR LOCAL “LEADERSHIP” EVENT?</a:t>
            </a:r>
          </a:p>
          <a:p>
            <a:pPr algn="ctr"/>
            <a:r>
              <a:rPr lang="en-US" sz="1600" dirty="0" smtClean="0">
                <a:solidFill>
                  <a:srgbClr val="00FF00"/>
                </a:solidFill>
              </a:rPr>
              <a:t>Board of Supervisors, Legislators, Local Elected Officials, Business &amp; Service Club Leaders</a:t>
            </a:r>
            <a:endParaRPr lang="en-US" sz="1600" dirty="0">
              <a:solidFill>
                <a:srgbClr val="00FF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62000" y="609600"/>
            <a:ext cx="76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066800"/>
            <a:ext cx="2667000" cy="2000250"/>
          </a:xfrm>
          <a:prstGeom prst="rect">
            <a:avLst/>
          </a:prstGeom>
          <a:ln w="28575">
            <a:solidFill>
              <a:srgbClr val="990099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55042"/>
            <a:ext cx="2667000" cy="2000250"/>
          </a:xfrm>
          <a:prstGeom prst="rect">
            <a:avLst/>
          </a:prstGeom>
          <a:ln w="28575">
            <a:solidFill>
              <a:srgbClr val="990099"/>
            </a:solidFill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41469"/>
            <a:ext cx="1985354" cy="14929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78557"/>
            <a:ext cx="2635646" cy="1976735"/>
          </a:xfrm>
          <a:prstGeom prst="rect">
            <a:avLst/>
          </a:prstGeom>
          <a:ln w="28575">
            <a:solidFill>
              <a:srgbClr val="990099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838325" y="6134100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Partner with local stakeholders for sponsorship</a:t>
            </a:r>
          </a:p>
          <a:p>
            <a:pPr algn="ctr"/>
            <a:r>
              <a:rPr lang="en-US" sz="1400" dirty="0" smtClean="0"/>
              <a:t>(PF, DU, Tourism Partners, Businesses, Foundations, etc.)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2" r="6404"/>
          <a:stretch/>
        </p:blipFill>
        <p:spPr>
          <a:xfrm>
            <a:off x="7010400" y="4135086"/>
            <a:ext cx="1990725" cy="149936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010400" y="5672435"/>
            <a:ext cx="1990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Tell the Story!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2400"/>
            <a:ext cx="1647825" cy="1647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1450"/>
            <a:ext cx="1654584" cy="15782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9799"/>
            <a:ext cx="1715982" cy="16130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398"/>
            <a:ext cx="1648089" cy="16130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17" y="2057400"/>
            <a:ext cx="1311089" cy="1671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712" y="2057400"/>
            <a:ext cx="2381805" cy="1657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368" y="2057400"/>
            <a:ext cx="2198046" cy="1657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4" y="4419600"/>
            <a:ext cx="1357312" cy="1388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56" y="2057400"/>
            <a:ext cx="1933575" cy="693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068" y="2866397"/>
            <a:ext cx="1276350" cy="876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552" y="4396833"/>
            <a:ext cx="2350679" cy="1620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69" y="4257675"/>
            <a:ext cx="1913043" cy="18990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56" y="4338637"/>
            <a:ext cx="1867441" cy="1737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99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69766"/>
            <a:ext cx="2712320" cy="4296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900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" r="3337"/>
          <a:stretch/>
        </p:blipFill>
        <p:spPr>
          <a:xfrm>
            <a:off x="228600" y="269766"/>
            <a:ext cx="2712320" cy="4270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90099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032560" y="269766"/>
            <a:ext cx="30788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PARTNERING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WITH LOCAL     </a:t>
            </a:r>
            <a:r>
              <a:rPr lang="en-US" sz="2800" b="1" dirty="0" smtClean="0">
                <a:solidFill>
                  <a:srgbClr val="FFFF00"/>
                </a:solidFill>
              </a:rPr>
              <a:t>BOARDS OF SUPERVISORS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0920" y="1953012"/>
            <a:ext cx="3307480" cy="4624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bg1">
                    <a:lumMod val="95000"/>
                  </a:schemeClr>
                </a:solidFill>
                <a:latin typeface="Palatino Linotype" pitchFamily="18" charset="0"/>
              </a:rPr>
              <a:t>Strategic, short &amp; long range planning, and visioning. Looking ahead and projecting administrative, operational &amp; financial needs.</a:t>
            </a:r>
          </a:p>
          <a:p>
            <a:pPr algn="ctr"/>
            <a:endParaRPr lang="en-US" sz="1050" b="1" i="1" dirty="0">
              <a:solidFill>
                <a:schemeClr val="bg1">
                  <a:lumMod val="95000"/>
                </a:schemeClr>
              </a:solidFill>
              <a:latin typeface="Palatino Linotype" pitchFamily="18" charset="0"/>
            </a:endParaRPr>
          </a:p>
          <a:p>
            <a:pPr algn="ctr"/>
            <a:r>
              <a:rPr lang="en-US" sz="1600" b="1" i="1" dirty="0" smtClean="0">
                <a:solidFill>
                  <a:srgbClr val="FFFF00"/>
                </a:solidFill>
                <a:latin typeface="Palatino Linotype" pitchFamily="18" charset="0"/>
              </a:rPr>
              <a:t>Local stakeholders are key players in the visioning process</a:t>
            </a:r>
            <a:r>
              <a:rPr lang="en-US" sz="1600" b="1" i="1" dirty="0" smtClean="0">
                <a:solidFill>
                  <a:schemeClr val="bg1">
                    <a:lumMod val="95000"/>
                  </a:schemeClr>
                </a:solidFill>
                <a:latin typeface="Palatino Linotype" pitchFamily="18" charset="0"/>
              </a:rPr>
              <a:t>.</a:t>
            </a:r>
          </a:p>
          <a:p>
            <a:pPr algn="ctr"/>
            <a:endParaRPr lang="en-US" sz="900" b="1" i="1" dirty="0" smtClean="0">
              <a:solidFill>
                <a:schemeClr val="bg1">
                  <a:lumMod val="95000"/>
                </a:schemeClr>
              </a:solidFill>
              <a:latin typeface="Palatino Linotype" pitchFamily="18" charset="0"/>
            </a:endParaRPr>
          </a:p>
          <a:p>
            <a:pPr algn="ctr"/>
            <a:r>
              <a:rPr lang="en-US" sz="1600" b="1" i="1" dirty="0" smtClean="0">
                <a:solidFill>
                  <a:schemeClr val="bg1">
                    <a:lumMod val="95000"/>
                  </a:schemeClr>
                </a:solidFill>
                <a:latin typeface="Palatino Linotype" pitchFamily="18" charset="0"/>
              </a:rPr>
              <a:t>Continued success will necessarily involve “outside” funding sources for                   significant infrastructure                needs, staffing levels and  program expansion.</a:t>
            </a:r>
            <a:endParaRPr lang="en-US" sz="1600" b="1" i="1" dirty="0">
              <a:solidFill>
                <a:schemeClr val="bg1">
                  <a:lumMod val="95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356533"/>
            <a:ext cx="1279960" cy="1196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5" y="5359018"/>
            <a:ext cx="1257386" cy="1196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4909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1943100" y="3228975"/>
            <a:ext cx="5257800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>
                <a:solidFill>
                  <a:srgbClr val="66FF33"/>
                </a:solidFill>
                <a:cs typeface="+mn-cs"/>
              </a:rPr>
              <a:t>Thomas F. Hazelton</a:t>
            </a:r>
            <a:r>
              <a:rPr lang="en-US" dirty="0">
                <a:solidFill>
                  <a:schemeClr val="bg1"/>
                </a:solidFill>
                <a:cs typeface="+mn-cs"/>
              </a:rPr>
              <a:t>                                            </a:t>
            </a:r>
            <a:r>
              <a:rPr lang="en-US" sz="2000" dirty="0">
                <a:solidFill>
                  <a:srgbClr val="FFFF00"/>
                </a:solidFill>
                <a:cs typeface="+mn-cs"/>
              </a:rPr>
              <a:t>Chief Executive Officer</a:t>
            </a:r>
            <a:r>
              <a:rPr lang="en-US" sz="2000" dirty="0">
                <a:solidFill>
                  <a:schemeClr val="bg1"/>
                </a:solidFill>
                <a:cs typeface="+mn-cs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cs typeface="+mn-cs"/>
              </a:rPr>
              <a:t>                                      </a:t>
            </a:r>
            <a:r>
              <a:rPr lang="en-US" sz="2000" dirty="0" smtClean="0">
                <a:solidFill>
                  <a:srgbClr val="FFFF00"/>
                </a:solidFill>
                <a:cs typeface="+mn-cs"/>
              </a:rPr>
              <a:t>System Administrator, MyCountyParks.com                                       </a:t>
            </a:r>
            <a:r>
              <a:rPr lang="en-US" sz="2000" dirty="0">
                <a:solidFill>
                  <a:schemeClr val="bg1"/>
                </a:solidFill>
                <a:cs typeface="+mn-cs"/>
              </a:rPr>
              <a:t>Iowa’s County Conservation System</a:t>
            </a:r>
            <a:r>
              <a:rPr lang="en-US" dirty="0">
                <a:solidFill>
                  <a:schemeClr val="bg1"/>
                </a:solidFill>
                <a:cs typeface="+mn-cs"/>
              </a:rPr>
              <a:t>                                           1775 Mackenzie Drive, Cedar Rapids, IA 52411 </a:t>
            </a:r>
            <a:r>
              <a:rPr lang="en-US" sz="2400" dirty="0">
                <a:solidFill>
                  <a:srgbClr val="66FF33"/>
                </a:solidFill>
                <a:cs typeface="+mn-cs"/>
              </a:rPr>
              <a:t>(515) 963-9582</a:t>
            </a:r>
            <a:r>
              <a:rPr lang="en-US" dirty="0">
                <a:solidFill>
                  <a:schemeClr val="bg1"/>
                </a:solidFill>
                <a:cs typeface="+mn-cs"/>
              </a:rPr>
              <a:t> </a:t>
            </a:r>
            <a:r>
              <a:rPr lang="en-US" sz="2000" dirty="0">
                <a:solidFill>
                  <a:srgbClr val="FFFF00"/>
                </a:solidFill>
                <a:cs typeface="+mn-cs"/>
              </a:rPr>
              <a:t>Tom.Hazelton@MyCountyParks.com </a:t>
            </a:r>
            <a:r>
              <a:rPr lang="en-US" sz="2400" b="1" i="1" dirty="0">
                <a:solidFill>
                  <a:srgbClr val="66FF3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  <a:cs typeface="+mn-cs"/>
              </a:rPr>
              <a:t>www.MyCountyParks.com</a:t>
            </a:r>
          </a:p>
        </p:txBody>
      </p:sp>
      <p:sp>
        <p:nvSpPr>
          <p:cNvPr id="47107" name="WordArt 5" descr="CONEFLOWER Sunrise - 6"/>
          <p:cNvSpPr>
            <a:spLocks noChangeArrowheads="1" noChangeShapeType="1" noTextEdit="1"/>
          </p:cNvSpPr>
          <p:nvPr/>
        </p:nvSpPr>
        <p:spPr bwMode="auto">
          <a:xfrm>
            <a:off x="733425" y="381000"/>
            <a:ext cx="7620000" cy="2819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b="1" kern="10">
                <a:ln w="28575">
                  <a:solidFill>
                    <a:srgbClr val="990099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stretch>
                    <a:fillRect/>
                  </a:stretch>
                </a:blip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1955 - H"/>
          <p:cNvPicPr>
            <a:picLocks noChangeAspect="1" noChangeArrowheads="1"/>
          </p:cNvPicPr>
          <p:nvPr/>
        </p:nvPicPr>
        <p:blipFill>
          <a:blip r:embed="rId2">
            <a:lum bright="-16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8600"/>
            <a:ext cx="2236788" cy="3776663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2" descr="BOAT RENTAL -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590800"/>
            <a:ext cx="2971800" cy="219075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080" y="4862"/>
            <a:ext cx="8519319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kern="1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Bookman Old Style"/>
                <a:cs typeface="+mn-cs"/>
              </a:rPr>
              <a:t>1955 - </a:t>
            </a:r>
            <a:r>
              <a:rPr lang="en-US" sz="4400" b="1" kern="1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Bookman Old Style"/>
                <a:cs typeface="+mn-cs"/>
              </a:rPr>
              <a:t>CHAPTER 350</a:t>
            </a:r>
          </a:p>
        </p:txBody>
      </p:sp>
      <p:pic>
        <p:nvPicPr>
          <p:cNvPr id="20485" name="Picture 7" descr="1967 - Matsell 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92600"/>
            <a:ext cx="2667000" cy="188277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36638"/>
            <a:ext cx="1905000" cy="180022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87" name="Group 2"/>
          <p:cNvGrpSpPr>
            <a:grpSpLocks/>
          </p:cNvGrpSpPr>
          <p:nvPr/>
        </p:nvGrpSpPr>
        <p:grpSpPr bwMode="auto">
          <a:xfrm>
            <a:off x="244475" y="3022600"/>
            <a:ext cx="3228975" cy="2317750"/>
            <a:chOff x="457199" y="1147571"/>
            <a:chExt cx="3720838" cy="2714626"/>
          </a:xfrm>
        </p:grpSpPr>
        <p:pic>
          <p:nvPicPr>
            <p:cNvPr id="20490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" y="1147571"/>
              <a:ext cx="3615683" cy="2714626"/>
            </a:xfrm>
            <a:prstGeom prst="rect">
              <a:avLst/>
            </a:prstGeom>
            <a:noFill/>
            <a:ln w="1905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1" name="TextBox 1"/>
            <p:cNvSpPr txBox="1">
              <a:spLocks noChangeArrowheads="1"/>
            </p:cNvSpPr>
            <p:nvPr/>
          </p:nvSpPr>
          <p:spPr bwMode="auto">
            <a:xfrm>
              <a:off x="562354" y="1219600"/>
              <a:ext cx="3615683" cy="720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00FF"/>
                  </a:solidFill>
                  <a:latin typeface="Arial Black" pitchFamily="34" charset="0"/>
                </a:rPr>
                <a:t>1959</a:t>
              </a:r>
              <a:r>
                <a:rPr lang="en-US" b="1" dirty="0">
                  <a:latin typeface="Palatino Linotype" pitchFamily="18" charset="0"/>
                </a:rPr>
                <a:t> – </a:t>
              </a:r>
              <a:r>
                <a:rPr lang="en-US" sz="1600" b="1" dirty="0">
                  <a:latin typeface="Palatino Linotype" pitchFamily="18" charset="0"/>
                </a:rPr>
                <a:t>Iowa Association of County Conservation Boards</a:t>
              </a:r>
            </a:p>
          </p:txBody>
        </p:sp>
      </p:grpSp>
      <p:sp>
        <p:nvSpPr>
          <p:cNvPr id="20488" name="TextBox 3"/>
          <p:cNvSpPr txBox="1">
            <a:spLocks noChangeArrowheads="1"/>
          </p:cNvSpPr>
          <p:nvPr/>
        </p:nvSpPr>
        <p:spPr bwMode="auto">
          <a:xfrm>
            <a:off x="2133600" y="1058863"/>
            <a:ext cx="44958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FF00"/>
                </a:solidFill>
                <a:latin typeface="Arial Black" pitchFamily="34" charset="0"/>
              </a:rPr>
              <a:t>1958</a:t>
            </a:r>
            <a:r>
              <a:rPr lang="en-US" b="1">
                <a:solidFill>
                  <a:srgbClr val="00FF00"/>
                </a:solidFill>
                <a:latin typeface="Palatino Linotype" pitchFamily="18" charset="0"/>
              </a:rPr>
              <a:t> </a:t>
            </a:r>
            <a:r>
              <a:rPr lang="en-US" b="1" i="1">
                <a:solidFill>
                  <a:srgbClr val="FFFF00"/>
                </a:solidFill>
                <a:latin typeface="Palatino Linotype" pitchFamily="18" charset="0"/>
              </a:rPr>
              <a:t>– The Iowa Conservation Commission (DNR) established the “County Conservation Activities Office”</a:t>
            </a:r>
          </a:p>
          <a:p>
            <a:pPr algn="ctr" eaLnBrk="1" hangingPunct="1"/>
            <a:r>
              <a:rPr lang="en-US" sz="2400" b="1" i="1">
                <a:solidFill>
                  <a:srgbClr val="FF33CC"/>
                </a:solidFill>
                <a:latin typeface="Palatino Linotype" pitchFamily="18" charset="0"/>
              </a:rPr>
              <a:t>Office was closed in </a:t>
            </a:r>
            <a:r>
              <a:rPr lang="en-US" sz="2400" b="1" i="1">
                <a:solidFill>
                  <a:srgbClr val="00FF00"/>
                </a:solidFill>
                <a:latin typeface="Palatino Linotype" pitchFamily="18" charset="0"/>
              </a:rPr>
              <a:t>1989</a:t>
            </a:r>
            <a:endParaRPr lang="en-US" sz="2400" b="1" i="1">
              <a:solidFill>
                <a:srgbClr val="FF33CC"/>
              </a:solidFill>
              <a:latin typeface="Palatino Linotype" pitchFamily="18" charset="0"/>
            </a:endParaRPr>
          </a:p>
        </p:txBody>
      </p:sp>
      <p:pic>
        <p:nvPicPr>
          <p:cNvPr id="20489" name="Picture 6" descr="1967 - 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6"/>
          <a:stretch>
            <a:fillRect/>
          </a:stretch>
        </p:blipFill>
        <p:spPr bwMode="auto">
          <a:xfrm>
            <a:off x="2722563" y="4695825"/>
            <a:ext cx="2479675" cy="2006600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0844"/>
            <a:ext cx="2936456" cy="186169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50000"/>
                    </a14:imgEffect>
                    <a14:imgEffect>
                      <a14:brightnessContrast bright="-24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31689"/>
            <a:ext cx="2973121" cy="38100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3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657473"/>
            <a:ext cx="3048000" cy="381870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124200" y="300844"/>
            <a:ext cx="361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2011 IACCB Strategic Planning Survey of all 99 counties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2657473"/>
            <a:ext cx="361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2012 ISU Study on the Economic Value of Outdoor Recreation Activities in Iowa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1524359"/>
            <a:ext cx="361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2012 County Conservation Asset Inventory Survey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7800" y="396240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00"/>
                </a:solidFill>
                <a:latin typeface="Palatino Linotype" pitchFamily="18" charset="0"/>
              </a:rPr>
              <a:t>Resources for the Statistics that Follow</a:t>
            </a:r>
            <a:endParaRPr lang="en-US" sz="3200" b="1" i="1" dirty="0">
              <a:solidFill>
                <a:srgbClr val="FFFF00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3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381000"/>
            <a:ext cx="1232549" cy="83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" r="2418" b="3999"/>
          <a:stretch/>
        </p:blipFill>
        <p:spPr>
          <a:xfrm>
            <a:off x="4800599" y="3206750"/>
            <a:ext cx="3990975" cy="2771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4495800" y="500063"/>
            <a:ext cx="42957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dirty="0">
                <a:solidFill>
                  <a:srgbClr val="FFFF00"/>
                </a:solidFill>
              </a:rPr>
              <a:t>Iowa’s 99 county conservation boards were formed by majority votes of people in each county from </a:t>
            </a:r>
          </a:p>
          <a:p>
            <a:pPr algn="ctr" eaLnBrk="1" hangingPunct="1"/>
            <a:r>
              <a:rPr lang="en-US" sz="2400" dirty="0">
                <a:solidFill>
                  <a:srgbClr val="00FF00"/>
                </a:solidFill>
              </a:rPr>
              <a:t>1956</a:t>
            </a:r>
            <a:r>
              <a:rPr lang="en-US" sz="2400" dirty="0">
                <a:solidFill>
                  <a:srgbClr val="FFFF00"/>
                </a:solidFill>
              </a:rPr>
              <a:t>  thru </a:t>
            </a:r>
            <a:r>
              <a:rPr lang="en-US" sz="2400" dirty="0">
                <a:solidFill>
                  <a:srgbClr val="00FF00"/>
                </a:solidFill>
              </a:rPr>
              <a:t>1989</a:t>
            </a:r>
          </a:p>
        </p:txBody>
      </p:sp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271462" y="3505200"/>
            <a:ext cx="4295775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n-US" sz="2800" b="1" dirty="0" smtClean="0">
                <a:solidFill>
                  <a:srgbClr val="00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winning formula(s)?</a:t>
            </a:r>
          </a:p>
          <a:p>
            <a:pPr eaLnBrk="1" hangingPunct="1">
              <a:buFont typeface="Arial" charset="0"/>
              <a:buChar char="•"/>
            </a:pPr>
            <a:r>
              <a:rPr lang="en-US" sz="2400" dirty="0" smtClean="0">
                <a:solidFill>
                  <a:srgbClr val="00FF00"/>
                </a:solidFill>
              </a:rPr>
              <a:t>Local</a:t>
            </a:r>
            <a:r>
              <a:rPr lang="en-US" sz="2400" dirty="0" smtClean="0">
                <a:solidFill>
                  <a:srgbClr val="FFFF00"/>
                </a:solidFill>
              </a:rPr>
              <a:t> control</a:t>
            </a:r>
            <a:endParaRPr lang="en-US" sz="2400" dirty="0">
              <a:solidFill>
                <a:srgbClr val="FFFF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400" dirty="0">
                <a:solidFill>
                  <a:srgbClr val="00FF00"/>
                </a:solidFill>
              </a:rPr>
              <a:t>Local</a:t>
            </a:r>
            <a:r>
              <a:rPr lang="en-US" sz="2400" dirty="0">
                <a:solidFill>
                  <a:srgbClr val="FFFF00"/>
                </a:solidFill>
              </a:rPr>
              <a:t> funding &amp; support</a:t>
            </a:r>
          </a:p>
          <a:p>
            <a:pPr eaLnBrk="1" hangingPunct="1">
              <a:buFont typeface="Arial" charset="0"/>
              <a:buChar char="•"/>
            </a:pPr>
            <a:r>
              <a:rPr lang="en-US" sz="2400" dirty="0">
                <a:solidFill>
                  <a:srgbClr val="00FF00"/>
                </a:solidFill>
              </a:rPr>
              <a:t>Local </a:t>
            </a:r>
            <a:r>
              <a:rPr lang="en-US" sz="2400" dirty="0">
                <a:solidFill>
                  <a:srgbClr val="FFFF00"/>
                </a:solidFill>
              </a:rPr>
              <a:t>ownership</a:t>
            </a:r>
          </a:p>
          <a:p>
            <a:pPr eaLnBrk="1" hangingPunct="1">
              <a:buFont typeface="Arial" charset="0"/>
              <a:buChar char="•"/>
            </a:pPr>
            <a:r>
              <a:rPr lang="en-US" sz="2400" dirty="0">
                <a:solidFill>
                  <a:srgbClr val="00FF00"/>
                </a:solidFill>
              </a:rPr>
              <a:t>Local</a:t>
            </a:r>
            <a:r>
              <a:rPr lang="en-US" sz="2400" dirty="0">
                <a:solidFill>
                  <a:srgbClr val="FFFF00"/>
                </a:solidFill>
              </a:rPr>
              <a:t> partnerships/people</a:t>
            </a:r>
          </a:p>
          <a:p>
            <a:pPr eaLnBrk="1" hangingPunct="1">
              <a:buFont typeface="Arial" charset="0"/>
              <a:buChar char="•"/>
            </a:pP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4548188" y="2590800"/>
            <a:ext cx="449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>
                <a:solidFill>
                  <a:schemeClr val="bg1"/>
                </a:solidFill>
                <a:latin typeface="Palatino Linotype" pitchFamily="18" charset="0"/>
              </a:rPr>
              <a:t>1,832 areas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2385" y="3022084"/>
            <a:ext cx="271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Liaisons &amp; Partnerships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3" y="1353039"/>
            <a:ext cx="1194449" cy="1267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90099"/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81001"/>
            <a:ext cx="1257300" cy="83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90099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13973"/>
            <a:ext cx="1257300" cy="1234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90099"/>
            </a:solidFill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2779083"/>
            <a:ext cx="1647422" cy="612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90099"/>
            </a:solidFill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93180"/>
            <a:ext cx="1140715" cy="1362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90099"/>
            </a:solidFill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81001"/>
            <a:ext cx="1140715" cy="1058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90099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92579"/>
            <a:ext cx="70866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i="1" kern="1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Bookman Old Style"/>
                <a:cs typeface="+mn-cs"/>
              </a:rPr>
              <a:t>The People 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4563" y="5526088"/>
            <a:ext cx="73152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1,069</a:t>
            </a:r>
            <a:r>
              <a:rPr lang="en-US" sz="36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Dedicated People </a:t>
            </a:r>
            <a:r>
              <a:rPr lang="en-US" sz="2800" dirty="0">
                <a:solidFill>
                  <a:srgbClr val="00FF00"/>
                </a:solidFill>
              </a:rPr>
              <a:t>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6563" y="6232525"/>
            <a:ext cx="5791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sz="13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PLUS - 350+ part-time &amp; seasonal staff, and thousands of volunteers</a:t>
            </a:r>
          </a:p>
        </p:txBody>
      </p:sp>
      <p:sp>
        <p:nvSpPr>
          <p:cNvPr id="22549" name="TextBox 4"/>
          <p:cNvSpPr txBox="1">
            <a:spLocks noChangeArrowheads="1"/>
          </p:cNvSpPr>
          <p:nvPr/>
        </p:nvSpPr>
        <p:spPr bwMode="auto">
          <a:xfrm>
            <a:off x="609600" y="3962400"/>
            <a:ext cx="8053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FF00"/>
                </a:solidFill>
              </a:rPr>
              <a:t>475 </a:t>
            </a:r>
            <a:r>
              <a:rPr lang="en-US" b="1">
                <a:solidFill>
                  <a:srgbClr val="FFFF00"/>
                </a:solidFill>
              </a:rPr>
              <a:t>General Employees </a:t>
            </a:r>
            <a:r>
              <a:rPr lang="en-US" i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(hired by Directors &amp; Conservation Boards)</a:t>
            </a:r>
            <a:r>
              <a:rPr lang="en-US">
                <a:solidFill>
                  <a:srgbClr val="00FF00"/>
                </a:solidFill>
              </a:rPr>
              <a:t> </a:t>
            </a:r>
          </a:p>
        </p:txBody>
      </p:sp>
      <p:pic>
        <p:nvPicPr>
          <p:cNvPr id="2255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0"/>
          <a:stretch>
            <a:fillRect/>
          </a:stretch>
        </p:blipFill>
        <p:spPr bwMode="auto">
          <a:xfrm>
            <a:off x="4641850" y="4400550"/>
            <a:ext cx="1482725" cy="1065213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304800" y="2520950"/>
            <a:ext cx="8382000" cy="1339850"/>
            <a:chOff x="216735" y="2398150"/>
            <a:chExt cx="8382000" cy="1340341"/>
          </a:xfrm>
        </p:grpSpPr>
        <p:sp>
          <p:nvSpPr>
            <p:cNvPr id="22547" name="TextBox 3"/>
            <p:cNvSpPr txBox="1">
              <a:spLocks noChangeArrowheads="1"/>
            </p:cNvSpPr>
            <p:nvPr/>
          </p:nvSpPr>
          <p:spPr bwMode="auto">
            <a:xfrm>
              <a:off x="216735" y="2398150"/>
              <a:ext cx="8382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FF00"/>
                  </a:solidFill>
                </a:rPr>
                <a:t>99</a:t>
              </a:r>
              <a:r>
                <a:rPr lang="en-US">
                  <a:solidFill>
                    <a:srgbClr val="00FF00"/>
                  </a:solidFill>
                </a:rPr>
                <a:t> </a:t>
              </a:r>
              <a:r>
                <a:rPr lang="en-US" b="1">
                  <a:solidFill>
                    <a:srgbClr val="FFFF00"/>
                  </a:solidFill>
                </a:rPr>
                <a:t>Conservation Directors  </a:t>
              </a:r>
              <a:r>
                <a:rPr lang="en-US" i="1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(1 hired by each County Conservation Board)</a:t>
              </a:r>
            </a:p>
          </p:txBody>
        </p:sp>
        <p:pic>
          <p:nvPicPr>
            <p:cNvPr id="22548" name="Picture 19" descr="small_groups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443" y="2814415"/>
              <a:ext cx="1219200" cy="924076"/>
            </a:xfrm>
            <a:prstGeom prst="rect">
              <a:avLst/>
            </a:prstGeom>
            <a:noFill/>
            <a:ln w="1270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8201" y="2767482"/>
              <a:ext cx="1459529" cy="971009"/>
            </a:xfrm>
            <a:prstGeom prst="rect">
              <a:avLst/>
            </a:prstGeom>
            <a:noFill/>
            <a:ln w="1270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50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0435" y="2767482"/>
              <a:ext cx="1294678" cy="971009"/>
            </a:xfrm>
            <a:prstGeom prst="rect">
              <a:avLst/>
            </a:prstGeom>
            <a:noFill/>
            <a:ln w="1270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51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3385" y="2790914"/>
              <a:ext cx="1232100" cy="924075"/>
            </a:xfrm>
            <a:prstGeom prst="rect">
              <a:avLst/>
            </a:prstGeom>
            <a:noFill/>
            <a:ln w="1270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52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577" y="2761785"/>
              <a:ext cx="1219200" cy="914400"/>
            </a:xfrm>
            <a:prstGeom prst="rect">
              <a:avLst/>
            </a:prstGeom>
            <a:noFill/>
            <a:ln w="1270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319088" y="1055688"/>
            <a:ext cx="8458200" cy="1319212"/>
            <a:chOff x="228600" y="1066800"/>
            <a:chExt cx="8458200" cy="1318616"/>
          </a:xfrm>
        </p:grpSpPr>
        <p:sp>
          <p:nvSpPr>
            <p:cNvPr id="22540" name="TextBox 2"/>
            <p:cNvSpPr txBox="1">
              <a:spLocks noChangeArrowheads="1"/>
            </p:cNvSpPr>
            <p:nvPr/>
          </p:nvSpPr>
          <p:spPr bwMode="auto">
            <a:xfrm>
              <a:off x="228600" y="1066800"/>
              <a:ext cx="8458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FF00"/>
                  </a:solidFill>
                </a:rPr>
                <a:t>495</a:t>
              </a:r>
              <a:r>
                <a:rPr lang="en-US">
                  <a:solidFill>
                    <a:srgbClr val="00FF00"/>
                  </a:solidFill>
                </a:rPr>
                <a:t> </a:t>
              </a:r>
              <a:r>
                <a:rPr lang="en-US" b="1">
                  <a:solidFill>
                    <a:srgbClr val="FFFF00"/>
                  </a:solidFill>
                </a:rPr>
                <a:t>Conservation Board Members </a:t>
              </a:r>
              <a:r>
                <a:rPr lang="en-US" i="1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(5 appointed by B.O.S. in each county)</a:t>
              </a:r>
            </a:p>
          </p:txBody>
        </p:sp>
        <p:grpSp>
          <p:nvGrpSpPr>
            <p:cNvPr id="22541" name="Group 24"/>
            <p:cNvGrpSpPr>
              <a:grpSpLocks/>
            </p:cNvGrpSpPr>
            <p:nvPr/>
          </p:nvGrpSpPr>
          <p:grpSpPr bwMode="auto">
            <a:xfrm>
              <a:off x="1024395" y="1428298"/>
              <a:ext cx="6902992" cy="957118"/>
              <a:chOff x="1360079" y="1415266"/>
              <a:chExt cx="6902992" cy="957118"/>
            </a:xfrm>
          </p:grpSpPr>
          <p:pic>
            <p:nvPicPr>
              <p:cNvPr id="22542" name="Picture 1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746"/>
              <a:stretch>
                <a:fillRect/>
              </a:stretch>
            </p:blipFill>
            <p:spPr bwMode="auto">
              <a:xfrm>
                <a:off x="1360079" y="1442744"/>
                <a:ext cx="1053395" cy="898911"/>
              </a:xfrm>
              <a:prstGeom prst="rect">
                <a:avLst/>
              </a:prstGeom>
              <a:noFill/>
              <a:ln w="19050">
                <a:solidFill>
                  <a:srgbClr val="9900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3" name="Picture 1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5594" y="1428298"/>
                <a:ext cx="914343" cy="927326"/>
              </a:xfrm>
              <a:prstGeom prst="rect">
                <a:avLst/>
              </a:prstGeom>
              <a:noFill/>
              <a:ln w="19050">
                <a:solidFill>
                  <a:srgbClr val="9900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4" name="Picture 2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0359" y="1442744"/>
                <a:ext cx="1387522" cy="929640"/>
              </a:xfrm>
              <a:prstGeom prst="rect">
                <a:avLst/>
              </a:prstGeom>
              <a:noFill/>
              <a:ln w="19050">
                <a:solidFill>
                  <a:srgbClr val="9900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5" name="Picture 2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1050" y="1437878"/>
                <a:ext cx="1277085" cy="899230"/>
              </a:xfrm>
              <a:prstGeom prst="rect">
                <a:avLst/>
              </a:prstGeom>
              <a:noFill/>
              <a:ln w="19050">
                <a:solidFill>
                  <a:srgbClr val="9900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6" name="Picture 22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10" t="22458" r="27975" b="35303"/>
              <a:stretch>
                <a:fillRect/>
              </a:stretch>
            </p:blipFill>
            <p:spPr bwMode="auto">
              <a:xfrm>
                <a:off x="6486194" y="1415266"/>
                <a:ext cx="1776877" cy="931777"/>
              </a:xfrm>
              <a:prstGeom prst="rect">
                <a:avLst/>
              </a:prstGeom>
              <a:noFill/>
              <a:ln w="19050">
                <a:solidFill>
                  <a:srgbClr val="9900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4405313"/>
            <a:ext cx="1590675" cy="1060450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4392613"/>
            <a:ext cx="1743075" cy="1073150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405313"/>
            <a:ext cx="1414463" cy="1060450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25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INAL - Man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8229600" cy="5053013"/>
          </a:xfrm>
          <a:prstGeom prst="rect">
            <a:avLst/>
          </a:prstGeom>
          <a:noFill/>
          <a:ln w="28575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WordArt 4"/>
          <p:cNvSpPr>
            <a:spLocks noChangeArrowheads="1" noChangeShapeType="1" noTextEdit="1"/>
          </p:cNvSpPr>
          <p:nvPr/>
        </p:nvSpPr>
        <p:spPr bwMode="auto">
          <a:xfrm>
            <a:off x="6096000" y="228600"/>
            <a:ext cx="2781300" cy="1087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rgbClr val="FFCC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10001">
                      <a:srgbClr val="000040"/>
                    </a:gs>
                    <a:gs pos="25000">
                      <a:srgbClr val="400040"/>
                    </a:gs>
                    <a:gs pos="37500">
                      <a:srgbClr val="8F0040"/>
                    </a:gs>
                    <a:gs pos="45000">
                      <a:srgbClr val="F27300"/>
                    </a:gs>
                    <a:gs pos="50000">
                      <a:srgbClr val="FFBF00"/>
                    </a:gs>
                    <a:gs pos="55000">
                      <a:srgbClr val="F27300"/>
                    </a:gs>
                    <a:gs pos="62500">
                      <a:srgbClr val="8F0040"/>
                    </a:gs>
                    <a:gs pos="75000">
                      <a:srgbClr val="400040"/>
                    </a:gs>
                    <a:gs pos="89999">
                      <a:srgbClr val="000040"/>
                    </a:gs>
                    <a:gs pos="100000">
                      <a:srgbClr val="000000"/>
                    </a:gs>
                  </a:gsLst>
                  <a:lin ang="27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Bookman Old Style"/>
              </a:rPr>
              <a:t>2014</a:t>
            </a:r>
            <a:endParaRPr lang="en-US" sz="3600" b="1" kern="10" dirty="0">
              <a:ln w="19050">
                <a:solidFill>
                  <a:srgbClr val="FFCC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10001">
                    <a:srgbClr val="000040"/>
                  </a:gs>
                  <a:gs pos="25000">
                    <a:srgbClr val="400040"/>
                  </a:gs>
                  <a:gs pos="37500">
                    <a:srgbClr val="8F0040"/>
                  </a:gs>
                  <a:gs pos="45000">
                    <a:srgbClr val="F27300"/>
                  </a:gs>
                  <a:gs pos="50000">
                    <a:srgbClr val="FFBF00"/>
                  </a:gs>
                  <a:gs pos="55000">
                    <a:srgbClr val="F27300"/>
                  </a:gs>
                  <a:gs pos="62500">
                    <a:srgbClr val="8F0040"/>
                  </a:gs>
                  <a:gs pos="75000">
                    <a:srgbClr val="400040"/>
                  </a:gs>
                  <a:gs pos="89999">
                    <a:srgbClr val="000040"/>
                  </a:gs>
                  <a:gs pos="100000">
                    <a:srgbClr val="000000"/>
                  </a:gs>
                </a:gsLst>
                <a:lin ang="2700000" scaled="1"/>
              </a:gradFill>
              <a:effectLst>
                <a:outerShdw dist="53882" dir="2700000" algn="ctr" rotWithShape="0">
                  <a:srgbClr val="9999FF"/>
                </a:outerShdw>
              </a:effectLst>
              <a:latin typeface="Bookman Old Style"/>
            </a:endParaRPr>
          </a:p>
        </p:txBody>
      </p:sp>
      <p:sp>
        <p:nvSpPr>
          <p:cNvPr id="30724" name="WordArt 5"/>
          <p:cNvSpPr>
            <a:spLocks noChangeArrowheads="1" noChangeShapeType="1" noTextEdit="1"/>
          </p:cNvSpPr>
          <p:nvPr/>
        </p:nvSpPr>
        <p:spPr bwMode="auto">
          <a:xfrm>
            <a:off x="533400" y="17526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smtClean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Bookman Old Style"/>
              </a:rPr>
              <a:t>32 </a:t>
            </a:r>
            <a:r>
              <a:rPr lang="en-US" sz="3600" b="1" i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Bookman Old Style"/>
              </a:rPr>
              <a:t>Employees</a:t>
            </a:r>
          </a:p>
        </p:txBody>
      </p:sp>
      <p:sp>
        <p:nvSpPr>
          <p:cNvPr id="30725" name="WordArt 6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4876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smtClean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  <a:tileRect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Bookman Old Style"/>
              </a:rPr>
              <a:t>697 </a:t>
            </a:r>
            <a:r>
              <a:rPr lang="en-US" sz="3600" b="1" i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  <a:tileRect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Bookman Old Style"/>
              </a:rPr>
              <a:t>years</a:t>
            </a:r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2133600" y="5562600"/>
            <a:ext cx="49530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cs typeface="+mn-cs"/>
              </a:rPr>
              <a:t>Average of </a:t>
            </a:r>
            <a:r>
              <a:rPr lang="en-US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cs typeface="+mn-cs"/>
              </a:rPr>
              <a:t>21.78 </a:t>
            </a:r>
            <a:r>
              <a:rPr 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cs typeface="+mn-cs"/>
              </a:rPr>
              <a:t>years</a:t>
            </a:r>
            <a:r>
              <a:rPr lang="en-US" sz="2800" b="1" dirty="0">
                <a:solidFill>
                  <a:srgbClr val="00FF00"/>
                </a:solidFill>
                <a:latin typeface="Palatino Linotype" pitchFamily="18" charset="0"/>
                <a:cs typeface="+mn-cs"/>
              </a:rPr>
              <a:t>                                </a:t>
            </a:r>
            <a:r>
              <a:rPr lang="en-US" sz="24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cs typeface="+mn-cs"/>
              </a:rPr>
              <a:t>(High of </a:t>
            </a:r>
            <a:r>
              <a:rPr lang="en-US" sz="24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cs typeface="+mn-cs"/>
              </a:rPr>
              <a:t>48, </a:t>
            </a:r>
            <a:r>
              <a:rPr lang="en-US" sz="24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cs typeface="+mn-cs"/>
              </a:rPr>
              <a:t>low of </a:t>
            </a:r>
            <a:r>
              <a:rPr lang="en-US" sz="24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cs typeface="+mn-cs"/>
              </a:rPr>
              <a:t>1)</a:t>
            </a:r>
            <a:endParaRPr lang="en-US" sz="2400" dirty="0">
              <a:solidFill>
                <a:srgbClr val="00FF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5006499"/>
            <a:ext cx="1254124" cy="1116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96633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74138</TotalTime>
  <Words>1913</Words>
  <Application>Microsoft Office PowerPoint</Application>
  <PresentationFormat>On-screen Show (4:3)</PresentationFormat>
  <Paragraphs>284</Paragraphs>
  <Slides>48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Custom Design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Hazelton Family,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Thomas Hazelton</dc:creator>
  <cp:lastModifiedBy>Thomas F. Hazelton</cp:lastModifiedBy>
  <cp:revision>473</cp:revision>
  <cp:lastPrinted>2013-03-08T14:50:40Z</cp:lastPrinted>
  <dcterms:created xsi:type="dcterms:W3CDTF">2008-01-15T04:14:16Z</dcterms:created>
  <dcterms:modified xsi:type="dcterms:W3CDTF">2014-01-19T14:45:33Z</dcterms:modified>
</cp:coreProperties>
</file>